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5"/>
  </p:notesMasterIdLst>
  <p:sldIdLst>
    <p:sldId id="256" r:id="rId5"/>
    <p:sldId id="257" r:id="rId6"/>
    <p:sldId id="258" r:id="rId7"/>
    <p:sldId id="259" r:id="rId8"/>
    <p:sldId id="260" r:id="rId9"/>
    <p:sldId id="261" r:id="rId10"/>
    <p:sldId id="271" r:id="rId11"/>
    <p:sldId id="262" r:id="rId12"/>
    <p:sldId id="263" r:id="rId13"/>
    <p:sldId id="264" r:id="rId14"/>
    <p:sldId id="265" r:id="rId15"/>
    <p:sldId id="266" r:id="rId16"/>
    <p:sldId id="267" r:id="rId17"/>
    <p:sldId id="268" r:id="rId18"/>
    <p:sldId id="270" r:id="rId19"/>
    <p:sldId id="269"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10BDE6-BA74-4A45-B9A8-ECD165073610}" v="24" dt="2024-11-18T21:13:23.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7" d="100"/>
          <a:sy n="107"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432276-DE53-4D9F-A092-DB81F53C17A6}"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143C0755-9A40-41B2-97CD-F119177CC799}">
      <dgm:prSet/>
      <dgm:spPr/>
      <dgm:t>
        <a:bodyPr/>
        <a:lstStyle/>
        <a:p>
          <a:r>
            <a:rPr lang="en-US" b="0" i="0"/>
            <a:t>This webinar will help participants gain skills to enhance your project outreach, stakeholder engagement, and funding acquisition, with a focus on the universal value of communication skills across all professional levels. </a:t>
          </a:r>
          <a:br>
            <a:rPr lang="en-US" b="0" i="0"/>
          </a:br>
          <a:endParaRPr lang="en-US"/>
        </a:p>
      </dgm:t>
    </dgm:pt>
    <dgm:pt modelId="{C39AFBCB-899F-4929-8713-C2E7F40C2CFA}" type="parTrans" cxnId="{58ED43A0-0C79-4C12-8CEC-78223BAC4411}">
      <dgm:prSet/>
      <dgm:spPr/>
      <dgm:t>
        <a:bodyPr/>
        <a:lstStyle/>
        <a:p>
          <a:endParaRPr lang="en-US"/>
        </a:p>
      </dgm:t>
    </dgm:pt>
    <dgm:pt modelId="{7189A6B5-123E-4679-BEBA-155794F6C74E}" type="sibTrans" cxnId="{58ED43A0-0C79-4C12-8CEC-78223BAC4411}">
      <dgm:prSet/>
      <dgm:spPr/>
      <dgm:t>
        <a:bodyPr/>
        <a:lstStyle/>
        <a:p>
          <a:endParaRPr lang="en-US"/>
        </a:p>
      </dgm:t>
    </dgm:pt>
    <dgm:pt modelId="{6B9CF99D-B1F2-4143-AF99-DFB1591D3989}">
      <dgm:prSet/>
      <dgm:spPr/>
      <dgm:t>
        <a:bodyPr/>
        <a:lstStyle/>
        <a:p>
          <a:r>
            <a:rPr lang="en-US" b="0" i="0"/>
            <a:t>Suitable for all experience levels, from beginners with minimal communications training to seasoned communicators looking to expand their toolkit.</a:t>
          </a:r>
          <a:endParaRPr lang="en-US"/>
        </a:p>
      </dgm:t>
    </dgm:pt>
    <dgm:pt modelId="{A8AC24E8-05F6-4D46-9C69-0A04EB366DE1}" type="parTrans" cxnId="{33E63DB8-F319-4041-B802-D12603B7EC94}">
      <dgm:prSet/>
      <dgm:spPr/>
      <dgm:t>
        <a:bodyPr/>
        <a:lstStyle/>
        <a:p>
          <a:endParaRPr lang="en-US"/>
        </a:p>
      </dgm:t>
    </dgm:pt>
    <dgm:pt modelId="{06FAD6BF-A691-4E62-979B-F766EE6A71DA}" type="sibTrans" cxnId="{33E63DB8-F319-4041-B802-D12603B7EC94}">
      <dgm:prSet/>
      <dgm:spPr/>
      <dgm:t>
        <a:bodyPr/>
        <a:lstStyle/>
        <a:p>
          <a:endParaRPr lang="en-US"/>
        </a:p>
      </dgm:t>
    </dgm:pt>
    <dgm:pt modelId="{8BACA86A-2393-4EDE-896B-AD84A18905D3}" type="pres">
      <dgm:prSet presAssocID="{C7432276-DE53-4D9F-A092-DB81F53C17A6}" presName="hierChild1" presStyleCnt="0">
        <dgm:presLayoutVars>
          <dgm:chPref val="1"/>
          <dgm:dir/>
          <dgm:animOne val="branch"/>
          <dgm:animLvl val="lvl"/>
          <dgm:resizeHandles/>
        </dgm:presLayoutVars>
      </dgm:prSet>
      <dgm:spPr/>
    </dgm:pt>
    <dgm:pt modelId="{94D8DD09-F194-4F84-B12A-D0BB4BBBE9CB}" type="pres">
      <dgm:prSet presAssocID="{143C0755-9A40-41B2-97CD-F119177CC799}" presName="hierRoot1" presStyleCnt="0"/>
      <dgm:spPr/>
    </dgm:pt>
    <dgm:pt modelId="{B76A2B9F-C458-44EF-A318-32E8038FA54A}" type="pres">
      <dgm:prSet presAssocID="{143C0755-9A40-41B2-97CD-F119177CC799}" presName="composite" presStyleCnt="0"/>
      <dgm:spPr/>
    </dgm:pt>
    <dgm:pt modelId="{25B6E3B5-E24E-493B-9979-83633D1DC165}" type="pres">
      <dgm:prSet presAssocID="{143C0755-9A40-41B2-97CD-F119177CC799}" presName="background" presStyleLbl="node0" presStyleIdx="0" presStyleCnt="2"/>
      <dgm:spPr/>
    </dgm:pt>
    <dgm:pt modelId="{E0499954-3705-4C20-8BEF-6D5DC045CE02}" type="pres">
      <dgm:prSet presAssocID="{143C0755-9A40-41B2-97CD-F119177CC799}" presName="text" presStyleLbl="fgAcc0" presStyleIdx="0" presStyleCnt="2">
        <dgm:presLayoutVars>
          <dgm:chPref val="3"/>
        </dgm:presLayoutVars>
      </dgm:prSet>
      <dgm:spPr/>
    </dgm:pt>
    <dgm:pt modelId="{95BE8E2C-A00D-4E84-B130-F190ACC99CFF}" type="pres">
      <dgm:prSet presAssocID="{143C0755-9A40-41B2-97CD-F119177CC799}" presName="hierChild2" presStyleCnt="0"/>
      <dgm:spPr/>
    </dgm:pt>
    <dgm:pt modelId="{251A61DD-930C-4FFA-A02E-D573D9062B84}" type="pres">
      <dgm:prSet presAssocID="{6B9CF99D-B1F2-4143-AF99-DFB1591D3989}" presName="hierRoot1" presStyleCnt="0"/>
      <dgm:spPr/>
    </dgm:pt>
    <dgm:pt modelId="{D5FFF56D-FF62-4836-8992-02041DD94D6A}" type="pres">
      <dgm:prSet presAssocID="{6B9CF99D-B1F2-4143-AF99-DFB1591D3989}" presName="composite" presStyleCnt="0"/>
      <dgm:spPr/>
    </dgm:pt>
    <dgm:pt modelId="{219DD4A3-6ED0-4EC7-818B-BD4256CE87CE}" type="pres">
      <dgm:prSet presAssocID="{6B9CF99D-B1F2-4143-AF99-DFB1591D3989}" presName="background" presStyleLbl="node0" presStyleIdx="1" presStyleCnt="2"/>
      <dgm:spPr/>
    </dgm:pt>
    <dgm:pt modelId="{A2D497DB-16F9-45AF-A906-6267FCC54CD6}" type="pres">
      <dgm:prSet presAssocID="{6B9CF99D-B1F2-4143-AF99-DFB1591D3989}" presName="text" presStyleLbl="fgAcc0" presStyleIdx="1" presStyleCnt="2" custLinFactNeighborY="-978">
        <dgm:presLayoutVars>
          <dgm:chPref val="3"/>
        </dgm:presLayoutVars>
      </dgm:prSet>
      <dgm:spPr/>
    </dgm:pt>
    <dgm:pt modelId="{1CC5C0DC-33B8-4FF1-942F-CE9B193A4708}" type="pres">
      <dgm:prSet presAssocID="{6B9CF99D-B1F2-4143-AF99-DFB1591D3989}" presName="hierChild2" presStyleCnt="0"/>
      <dgm:spPr/>
    </dgm:pt>
  </dgm:ptLst>
  <dgm:cxnLst>
    <dgm:cxn modelId="{42B0AB90-2CEC-4452-A458-205168432757}" type="presOf" srcId="{143C0755-9A40-41B2-97CD-F119177CC799}" destId="{E0499954-3705-4C20-8BEF-6D5DC045CE02}" srcOrd="0" destOrd="0" presId="urn:microsoft.com/office/officeart/2005/8/layout/hierarchy1"/>
    <dgm:cxn modelId="{58ED43A0-0C79-4C12-8CEC-78223BAC4411}" srcId="{C7432276-DE53-4D9F-A092-DB81F53C17A6}" destId="{143C0755-9A40-41B2-97CD-F119177CC799}" srcOrd="0" destOrd="0" parTransId="{C39AFBCB-899F-4929-8713-C2E7F40C2CFA}" sibTransId="{7189A6B5-123E-4679-BEBA-155794F6C74E}"/>
    <dgm:cxn modelId="{33E63DB8-F319-4041-B802-D12603B7EC94}" srcId="{C7432276-DE53-4D9F-A092-DB81F53C17A6}" destId="{6B9CF99D-B1F2-4143-AF99-DFB1591D3989}" srcOrd="1" destOrd="0" parTransId="{A8AC24E8-05F6-4D46-9C69-0A04EB366DE1}" sibTransId="{06FAD6BF-A691-4E62-979B-F766EE6A71DA}"/>
    <dgm:cxn modelId="{A83710D5-A6DB-471F-84CA-2F7FB0B437DC}" type="presOf" srcId="{6B9CF99D-B1F2-4143-AF99-DFB1591D3989}" destId="{A2D497DB-16F9-45AF-A906-6267FCC54CD6}" srcOrd="0" destOrd="0" presId="urn:microsoft.com/office/officeart/2005/8/layout/hierarchy1"/>
    <dgm:cxn modelId="{3A91C0EF-4EE4-47A5-8E39-697DEF5CA22E}" type="presOf" srcId="{C7432276-DE53-4D9F-A092-DB81F53C17A6}" destId="{8BACA86A-2393-4EDE-896B-AD84A18905D3}" srcOrd="0" destOrd="0" presId="urn:microsoft.com/office/officeart/2005/8/layout/hierarchy1"/>
    <dgm:cxn modelId="{C06DD0FF-098B-4FED-BC08-FB8530B0DF11}" type="presParOf" srcId="{8BACA86A-2393-4EDE-896B-AD84A18905D3}" destId="{94D8DD09-F194-4F84-B12A-D0BB4BBBE9CB}" srcOrd="0" destOrd="0" presId="urn:microsoft.com/office/officeart/2005/8/layout/hierarchy1"/>
    <dgm:cxn modelId="{2B66A7D9-762C-4EC3-A196-5974EC32F845}" type="presParOf" srcId="{94D8DD09-F194-4F84-B12A-D0BB4BBBE9CB}" destId="{B76A2B9F-C458-44EF-A318-32E8038FA54A}" srcOrd="0" destOrd="0" presId="urn:microsoft.com/office/officeart/2005/8/layout/hierarchy1"/>
    <dgm:cxn modelId="{CE5A4548-5566-43EF-AB10-775DC8CD8635}" type="presParOf" srcId="{B76A2B9F-C458-44EF-A318-32E8038FA54A}" destId="{25B6E3B5-E24E-493B-9979-83633D1DC165}" srcOrd="0" destOrd="0" presId="urn:microsoft.com/office/officeart/2005/8/layout/hierarchy1"/>
    <dgm:cxn modelId="{CF113296-C1F4-45F2-9018-62AC9CCE7A44}" type="presParOf" srcId="{B76A2B9F-C458-44EF-A318-32E8038FA54A}" destId="{E0499954-3705-4C20-8BEF-6D5DC045CE02}" srcOrd="1" destOrd="0" presId="urn:microsoft.com/office/officeart/2005/8/layout/hierarchy1"/>
    <dgm:cxn modelId="{6F99B261-01F7-4D98-9590-0B2DF24E1987}" type="presParOf" srcId="{94D8DD09-F194-4F84-B12A-D0BB4BBBE9CB}" destId="{95BE8E2C-A00D-4E84-B130-F190ACC99CFF}" srcOrd="1" destOrd="0" presId="urn:microsoft.com/office/officeart/2005/8/layout/hierarchy1"/>
    <dgm:cxn modelId="{BC7EECAE-C12B-4C74-AD5E-205305AA8463}" type="presParOf" srcId="{8BACA86A-2393-4EDE-896B-AD84A18905D3}" destId="{251A61DD-930C-4FFA-A02E-D573D9062B84}" srcOrd="1" destOrd="0" presId="urn:microsoft.com/office/officeart/2005/8/layout/hierarchy1"/>
    <dgm:cxn modelId="{CFD927A4-431B-4173-A634-43CA0FBC1E4F}" type="presParOf" srcId="{251A61DD-930C-4FFA-A02E-D573D9062B84}" destId="{D5FFF56D-FF62-4836-8992-02041DD94D6A}" srcOrd="0" destOrd="0" presId="urn:microsoft.com/office/officeart/2005/8/layout/hierarchy1"/>
    <dgm:cxn modelId="{BF9F4800-B755-4B7D-9B9F-64ACD719D2BB}" type="presParOf" srcId="{D5FFF56D-FF62-4836-8992-02041DD94D6A}" destId="{219DD4A3-6ED0-4EC7-818B-BD4256CE87CE}" srcOrd="0" destOrd="0" presId="urn:microsoft.com/office/officeart/2005/8/layout/hierarchy1"/>
    <dgm:cxn modelId="{013955E2-13FC-479F-9A3F-B1BA7ABD07BE}" type="presParOf" srcId="{D5FFF56D-FF62-4836-8992-02041DD94D6A}" destId="{A2D497DB-16F9-45AF-A906-6267FCC54CD6}" srcOrd="1" destOrd="0" presId="urn:microsoft.com/office/officeart/2005/8/layout/hierarchy1"/>
    <dgm:cxn modelId="{8FBB1A06-508B-4641-B80A-DEB272A6CF65}" type="presParOf" srcId="{251A61DD-930C-4FFA-A02E-D573D9062B84}" destId="{1CC5C0DC-33B8-4FF1-942F-CE9B193A470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3662F3-5D22-4B3C-BAF6-150AB73435F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91814E-BC08-4490-95B4-6FF754B2A5D1}">
      <dgm:prSet/>
      <dgm:spPr/>
      <dgm:t>
        <a:bodyPr/>
        <a:lstStyle/>
        <a:p>
          <a:r>
            <a:rPr lang="en-US" b="0" i="0"/>
            <a:t>Your key messages should be clear, honest, and reassuring, giving your audience the feeling that you are being fully transparent. </a:t>
          </a:r>
          <a:br>
            <a:rPr lang="en-US" b="0" i="0"/>
          </a:br>
          <a:endParaRPr lang="en-US"/>
        </a:p>
      </dgm:t>
    </dgm:pt>
    <dgm:pt modelId="{0C8E3CE5-9B61-4414-8871-D4276E495E4F}" type="parTrans" cxnId="{11997D2A-6F27-4087-995A-A962C99D54B8}">
      <dgm:prSet/>
      <dgm:spPr/>
      <dgm:t>
        <a:bodyPr/>
        <a:lstStyle/>
        <a:p>
          <a:endParaRPr lang="en-US"/>
        </a:p>
      </dgm:t>
    </dgm:pt>
    <dgm:pt modelId="{1E9D6929-61F5-4CBD-AF22-A4B0F2AF891B}" type="sibTrans" cxnId="{11997D2A-6F27-4087-995A-A962C99D54B8}">
      <dgm:prSet/>
      <dgm:spPr/>
      <dgm:t>
        <a:bodyPr/>
        <a:lstStyle/>
        <a:p>
          <a:endParaRPr lang="en-US"/>
        </a:p>
      </dgm:t>
    </dgm:pt>
    <dgm:pt modelId="{F8C10413-8233-4E7B-B805-DA77A3A7067C}">
      <dgm:prSet/>
      <dgm:spPr/>
      <dgm:t>
        <a:bodyPr/>
        <a:lstStyle/>
        <a:p>
          <a:r>
            <a:rPr lang="en-US" b="0" i="0"/>
            <a:t>Stay calm and factual.</a:t>
          </a:r>
          <a:endParaRPr lang="en-US"/>
        </a:p>
      </dgm:t>
    </dgm:pt>
    <dgm:pt modelId="{31C99AB0-ED07-452B-B662-1E852788C929}" type="parTrans" cxnId="{59CB5EEE-15F2-48D8-82AA-DB76CD09F9E5}">
      <dgm:prSet/>
      <dgm:spPr/>
      <dgm:t>
        <a:bodyPr/>
        <a:lstStyle/>
        <a:p>
          <a:endParaRPr lang="en-US"/>
        </a:p>
      </dgm:t>
    </dgm:pt>
    <dgm:pt modelId="{2AE1FEFF-2A25-4A54-BF3D-17ACA6F86441}" type="sibTrans" cxnId="{59CB5EEE-15F2-48D8-82AA-DB76CD09F9E5}">
      <dgm:prSet/>
      <dgm:spPr/>
      <dgm:t>
        <a:bodyPr/>
        <a:lstStyle/>
        <a:p>
          <a:endParaRPr lang="en-US"/>
        </a:p>
      </dgm:t>
    </dgm:pt>
    <dgm:pt modelId="{48D9A207-2EC2-48C3-83A7-60FB9602894F}">
      <dgm:prSet/>
      <dgm:spPr/>
      <dgm:t>
        <a:bodyPr/>
        <a:lstStyle/>
        <a:p>
          <a:r>
            <a:rPr lang="en-US" b="0" i="0"/>
            <a:t>Express empathy.</a:t>
          </a:r>
          <a:endParaRPr lang="en-US"/>
        </a:p>
      </dgm:t>
    </dgm:pt>
    <dgm:pt modelId="{CCD75842-ED25-4A81-AA88-184E5A24966E}" type="parTrans" cxnId="{739BE65B-2F23-411E-B5B4-7F07EA8B8E17}">
      <dgm:prSet/>
      <dgm:spPr/>
      <dgm:t>
        <a:bodyPr/>
        <a:lstStyle/>
        <a:p>
          <a:endParaRPr lang="en-US"/>
        </a:p>
      </dgm:t>
    </dgm:pt>
    <dgm:pt modelId="{5FAD839F-ED89-4D0E-ADA7-B62272934B8B}" type="sibTrans" cxnId="{739BE65B-2F23-411E-B5B4-7F07EA8B8E17}">
      <dgm:prSet/>
      <dgm:spPr/>
      <dgm:t>
        <a:bodyPr/>
        <a:lstStyle/>
        <a:p>
          <a:endParaRPr lang="en-US"/>
        </a:p>
      </dgm:t>
    </dgm:pt>
    <dgm:pt modelId="{76A2D377-1FF3-4AA4-8E03-067C065428E4}">
      <dgm:prSet/>
      <dgm:spPr/>
      <dgm:t>
        <a:bodyPr/>
        <a:lstStyle/>
        <a:p>
          <a:r>
            <a:rPr lang="en-US" b="0" i="0"/>
            <a:t>Provide clear next steps that are being taken to address the crisis.</a:t>
          </a:r>
          <a:endParaRPr lang="en-US"/>
        </a:p>
      </dgm:t>
    </dgm:pt>
    <dgm:pt modelId="{BD8D9C1F-9D17-40AB-8AA7-EF335A0932DA}" type="parTrans" cxnId="{41F548A9-3D86-4E74-BF93-7E4DF9347474}">
      <dgm:prSet/>
      <dgm:spPr/>
      <dgm:t>
        <a:bodyPr/>
        <a:lstStyle/>
        <a:p>
          <a:endParaRPr lang="en-US"/>
        </a:p>
      </dgm:t>
    </dgm:pt>
    <dgm:pt modelId="{2B463A9E-71B3-465A-9691-66736AFC37E0}" type="sibTrans" cxnId="{41F548A9-3D86-4E74-BF93-7E4DF9347474}">
      <dgm:prSet/>
      <dgm:spPr/>
      <dgm:t>
        <a:bodyPr/>
        <a:lstStyle/>
        <a:p>
          <a:endParaRPr lang="en-US"/>
        </a:p>
      </dgm:t>
    </dgm:pt>
    <dgm:pt modelId="{D3C69FC0-CF3E-4758-B5A6-5BD261215B89}" type="pres">
      <dgm:prSet presAssocID="{3A3662F3-5D22-4B3C-BAF6-150AB73435F9}" presName="root" presStyleCnt="0">
        <dgm:presLayoutVars>
          <dgm:dir/>
          <dgm:resizeHandles val="exact"/>
        </dgm:presLayoutVars>
      </dgm:prSet>
      <dgm:spPr/>
    </dgm:pt>
    <dgm:pt modelId="{9AD0C4D2-D89E-460A-AB30-CF084B0C4D2D}" type="pres">
      <dgm:prSet presAssocID="{D691814E-BC08-4490-95B4-6FF754B2A5D1}" presName="compNode" presStyleCnt="0"/>
      <dgm:spPr/>
    </dgm:pt>
    <dgm:pt modelId="{0AE318CE-7729-4DB3-A4B5-31DCC65EDE3F}" type="pres">
      <dgm:prSet presAssocID="{D691814E-BC08-4490-95B4-6FF754B2A5D1}" presName="bgRect" presStyleLbl="bgShp" presStyleIdx="0" presStyleCnt="4"/>
      <dgm:spPr/>
    </dgm:pt>
    <dgm:pt modelId="{A2F7B710-189C-419F-B8D9-402B20E02A71}" type="pres">
      <dgm:prSet presAssocID="{D691814E-BC08-4490-95B4-6FF754B2A5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Lock"/>
        </a:ext>
      </dgm:extLst>
    </dgm:pt>
    <dgm:pt modelId="{06408781-D429-4771-A983-C76F0D4F00F6}" type="pres">
      <dgm:prSet presAssocID="{D691814E-BC08-4490-95B4-6FF754B2A5D1}" presName="spaceRect" presStyleCnt="0"/>
      <dgm:spPr/>
    </dgm:pt>
    <dgm:pt modelId="{12A566B8-9984-4F76-8C7E-D768CB88D99B}" type="pres">
      <dgm:prSet presAssocID="{D691814E-BC08-4490-95B4-6FF754B2A5D1}" presName="parTx" presStyleLbl="revTx" presStyleIdx="0" presStyleCnt="4">
        <dgm:presLayoutVars>
          <dgm:chMax val="0"/>
          <dgm:chPref val="0"/>
        </dgm:presLayoutVars>
      </dgm:prSet>
      <dgm:spPr/>
    </dgm:pt>
    <dgm:pt modelId="{D242618D-9532-408B-A062-945D4A083C14}" type="pres">
      <dgm:prSet presAssocID="{1E9D6929-61F5-4CBD-AF22-A4B0F2AF891B}" presName="sibTrans" presStyleCnt="0"/>
      <dgm:spPr/>
    </dgm:pt>
    <dgm:pt modelId="{157D5B48-F2EC-49ED-A944-B3A6666B6BEB}" type="pres">
      <dgm:prSet presAssocID="{F8C10413-8233-4E7B-B805-DA77A3A7067C}" presName="compNode" presStyleCnt="0"/>
      <dgm:spPr/>
    </dgm:pt>
    <dgm:pt modelId="{8FE6765A-ACE2-4D9C-B4FB-E2FE15623522}" type="pres">
      <dgm:prSet presAssocID="{F8C10413-8233-4E7B-B805-DA77A3A7067C}" presName="bgRect" presStyleLbl="bgShp" presStyleIdx="1" presStyleCnt="4"/>
      <dgm:spPr/>
    </dgm:pt>
    <dgm:pt modelId="{1679E121-6D29-488C-A61C-6F70D82E2C37}" type="pres">
      <dgm:prSet presAssocID="{F8C10413-8233-4E7B-B805-DA77A3A706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 microphone"/>
        </a:ext>
      </dgm:extLst>
    </dgm:pt>
    <dgm:pt modelId="{8A0D7CFE-3063-424F-A89D-FD16BEE2A1BC}" type="pres">
      <dgm:prSet presAssocID="{F8C10413-8233-4E7B-B805-DA77A3A7067C}" presName="spaceRect" presStyleCnt="0"/>
      <dgm:spPr/>
    </dgm:pt>
    <dgm:pt modelId="{EC0517D5-DCDE-4801-8079-06C2F932BFC0}" type="pres">
      <dgm:prSet presAssocID="{F8C10413-8233-4E7B-B805-DA77A3A7067C}" presName="parTx" presStyleLbl="revTx" presStyleIdx="1" presStyleCnt="4">
        <dgm:presLayoutVars>
          <dgm:chMax val="0"/>
          <dgm:chPref val="0"/>
        </dgm:presLayoutVars>
      </dgm:prSet>
      <dgm:spPr/>
    </dgm:pt>
    <dgm:pt modelId="{4AA24424-BE33-484B-8EAD-DE48E7B44098}" type="pres">
      <dgm:prSet presAssocID="{2AE1FEFF-2A25-4A54-BF3D-17ACA6F86441}" presName="sibTrans" presStyleCnt="0"/>
      <dgm:spPr/>
    </dgm:pt>
    <dgm:pt modelId="{83A1DD29-E3F7-48AF-A399-D1FC3C6DC3CA}" type="pres">
      <dgm:prSet presAssocID="{48D9A207-2EC2-48C3-83A7-60FB9602894F}" presName="compNode" presStyleCnt="0"/>
      <dgm:spPr/>
    </dgm:pt>
    <dgm:pt modelId="{789F159A-F890-49B6-8E2D-A2D9A9899C87}" type="pres">
      <dgm:prSet presAssocID="{48D9A207-2EC2-48C3-83A7-60FB9602894F}" presName="bgRect" presStyleLbl="bgShp" presStyleIdx="2" presStyleCnt="4"/>
      <dgm:spPr/>
    </dgm:pt>
    <dgm:pt modelId="{0891FC26-9C18-45BB-A284-A5E42E38C23D}" type="pres">
      <dgm:prSet presAssocID="{48D9A207-2EC2-48C3-83A7-60FB960289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 Love Face with Solid Fill"/>
        </a:ext>
      </dgm:extLst>
    </dgm:pt>
    <dgm:pt modelId="{E8C75AF5-4CD0-4882-811C-FD24B05D7510}" type="pres">
      <dgm:prSet presAssocID="{48D9A207-2EC2-48C3-83A7-60FB9602894F}" presName="spaceRect" presStyleCnt="0"/>
      <dgm:spPr/>
    </dgm:pt>
    <dgm:pt modelId="{1EFC86C5-4A2C-4BCB-8060-66EB43E838BF}" type="pres">
      <dgm:prSet presAssocID="{48D9A207-2EC2-48C3-83A7-60FB9602894F}" presName="parTx" presStyleLbl="revTx" presStyleIdx="2" presStyleCnt="4">
        <dgm:presLayoutVars>
          <dgm:chMax val="0"/>
          <dgm:chPref val="0"/>
        </dgm:presLayoutVars>
      </dgm:prSet>
      <dgm:spPr/>
    </dgm:pt>
    <dgm:pt modelId="{60CAD354-5387-4D9B-8535-76D2406B1FA7}" type="pres">
      <dgm:prSet presAssocID="{5FAD839F-ED89-4D0E-ADA7-B62272934B8B}" presName="sibTrans" presStyleCnt="0"/>
      <dgm:spPr/>
    </dgm:pt>
    <dgm:pt modelId="{1BD3A670-28D9-469D-93DB-6155D94AC16B}" type="pres">
      <dgm:prSet presAssocID="{76A2D377-1FF3-4AA4-8E03-067C065428E4}" presName="compNode" presStyleCnt="0"/>
      <dgm:spPr/>
    </dgm:pt>
    <dgm:pt modelId="{14F37D27-9953-405A-B051-66B6778250EC}" type="pres">
      <dgm:prSet presAssocID="{76A2D377-1FF3-4AA4-8E03-067C065428E4}" presName="bgRect" presStyleLbl="bgShp" presStyleIdx="3" presStyleCnt="4"/>
      <dgm:spPr/>
    </dgm:pt>
    <dgm:pt modelId="{2C0B2968-38AF-4B45-81C3-A9DA6519BE73}" type="pres">
      <dgm:prSet presAssocID="{76A2D377-1FF3-4AA4-8E03-067C065428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1113D609-92B7-4631-AA5B-01119A879718}" type="pres">
      <dgm:prSet presAssocID="{76A2D377-1FF3-4AA4-8E03-067C065428E4}" presName="spaceRect" presStyleCnt="0"/>
      <dgm:spPr/>
    </dgm:pt>
    <dgm:pt modelId="{FA01684C-1F03-4744-806C-99A10BC61382}" type="pres">
      <dgm:prSet presAssocID="{76A2D377-1FF3-4AA4-8E03-067C065428E4}" presName="parTx" presStyleLbl="revTx" presStyleIdx="3" presStyleCnt="4">
        <dgm:presLayoutVars>
          <dgm:chMax val="0"/>
          <dgm:chPref val="0"/>
        </dgm:presLayoutVars>
      </dgm:prSet>
      <dgm:spPr/>
    </dgm:pt>
  </dgm:ptLst>
  <dgm:cxnLst>
    <dgm:cxn modelId="{2ABB891E-791D-49FD-BC77-F9F97A1CDD5A}" type="presOf" srcId="{F8C10413-8233-4E7B-B805-DA77A3A7067C}" destId="{EC0517D5-DCDE-4801-8079-06C2F932BFC0}" srcOrd="0" destOrd="0" presId="urn:microsoft.com/office/officeart/2018/2/layout/IconVerticalSolidList"/>
    <dgm:cxn modelId="{11997D2A-6F27-4087-995A-A962C99D54B8}" srcId="{3A3662F3-5D22-4B3C-BAF6-150AB73435F9}" destId="{D691814E-BC08-4490-95B4-6FF754B2A5D1}" srcOrd="0" destOrd="0" parTransId="{0C8E3CE5-9B61-4414-8871-D4276E495E4F}" sibTransId="{1E9D6929-61F5-4CBD-AF22-A4B0F2AF891B}"/>
    <dgm:cxn modelId="{739BE65B-2F23-411E-B5B4-7F07EA8B8E17}" srcId="{3A3662F3-5D22-4B3C-BAF6-150AB73435F9}" destId="{48D9A207-2EC2-48C3-83A7-60FB9602894F}" srcOrd="2" destOrd="0" parTransId="{CCD75842-ED25-4A81-AA88-184E5A24966E}" sibTransId="{5FAD839F-ED89-4D0E-ADA7-B62272934B8B}"/>
    <dgm:cxn modelId="{7185A842-68AD-4350-9066-BB3F7C9B7D88}" type="presOf" srcId="{3A3662F3-5D22-4B3C-BAF6-150AB73435F9}" destId="{D3C69FC0-CF3E-4758-B5A6-5BD261215B89}" srcOrd="0" destOrd="0" presId="urn:microsoft.com/office/officeart/2018/2/layout/IconVerticalSolidList"/>
    <dgm:cxn modelId="{4B260178-2D4D-4827-8988-76331CA167C0}" type="presOf" srcId="{D691814E-BC08-4490-95B4-6FF754B2A5D1}" destId="{12A566B8-9984-4F76-8C7E-D768CB88D99B}" srcOrd="0" destOrd="0" presId="urn:microsoft.com/office/officeart/2018/2/layout/IconVerticalSolidList"/>
    <dgm:cxn modelId="{1445DB5A-96A2-4A95-8FB9-D0B732E80931}" type="presOf" srcId="{48D9A207-2EC2-48C3-83A7-60FB9602894F}" destId="{1EFC86C5-4A2C-4BCB-8060-66EB43E838BF}" srcOrd="0" destOrd="0" presId="urn:microsoft.com/office/officeart/2018/2/layout/IconVerticalSolidList"/>
    <dgm:cxn modelId="{C99B2A84-0A0D-4243-803D-6891C029E9F9}" type="presOf" srcId="{76A2D377-1FF3-4AA4-8E03-067C065428E4}" destId="{FA01684C-1F03-4744-806C-99A10BC61382}" srcOrd="0" destOrd="0" presId="urn:microsoft.com/office/officeart/2018/2/layout/IconVerticalSolidList"/>
    <dgm:cxn modelId="{41F548A9-3D86-4E74-BF93-7E4DF9347474}" srcId="{3A3662F3-5D22-4B3C-BAF6-150AB73435F9}" destId="{76A2D377-1FF3-4AA4-8E03-067C065428E4}" srcOrd="3" destOrd="0" parTransId="{BD8D9C1F-9D17-40AB-8AA7-EF335A0932DA}" sibTransId="{2B463A9E-71B3-465A-9691-66736AFC37E0}"/>
    <dgm:cxn modelId="{59CB5EEE-15F2-48D8-82AA-DB76CD09F9E5}" srcId="{3A3662F3-5D22-4B3C-BAF6-150AB73435F9}" destId="{F8C10413-8233-4E7B-B805-DA77A3A7067C}" srcOrd="1" destOrd="0" parTransId="{31C99AB0-ED07-452B-B662-1E852788C929}" sibTransId="{2AE1FEFF-2A25-4A54-BF3D-17ACA6F86441}"/>
    <dgm:cxn modelId="{EDBA5C51-98D0-40D4-9F1A-311C10AE37EC}" type="presParOf" srcId="{D3C69FC0-CF3E-4758-B5A6-5BD261215B89}" destId="{9AD0C4D2-D89E-460A-AB30-CF084B0C4D2D}" srcOrd="0" destOrd="0" presId="urn:microsoft.com/office/officeart/2018/2/layout/IconVerticalSolidList"/>
    <dgm:cxn modelId="{E1A25841-9D30-4F87-9F5E-3B9346D6D89A}" type="presParOf" srcId="{9AD0C4D2-D89E-460A-AB30-CF084B0C4D2D}" destId="{0AE318CE-7729-4DB3-A4B5-31DCC65EDE3F}" srcOrd="0" destOrd="0" presId="urn:microsoft.com/office/officeart/2018/2/layout/IconVerticalSolidList"/>
    <dgm:cxn modelId="{A9ECBE5A-2D60-4FF4-A7A8-B3BDC3C897C6}" type="presParOf" srcId="{9AD0C4D2-D89E-460A-AB30-CF084B0C4D2D}" destId="{A2F7B710-189C-419F-B8D9-402B20E02A71}" srcOrd="1" destOrd="0" presId="urn:microsoft.com/office/officeart/2018/2/layout/IconVerticalSolidList"/>
    <dgm:cxn modelId="{044DE262-F9C1-4016-804E-660B24BBB826}" type="presParOf" srcId="{9AD0C4D2-D89E-460A-AB30-CF084B0C4D2D}" destId="{06408781-D429-4771-A983-C76F0D4F00F6}" srcOrd="2" destOrd="0" presId="urn:microsoft.com/office/officeart/2018/2/layout/IconVerticalSolidList"/>
    <dgm:cxn modelId="{0AB332EB-F4F1-442A-B0CF-BFB345652649}" type="presParOf" srcId="{9AD0C4D2-D89E-460A-AB30-CF084B0C4D2D}" destId="{12A566B8-9984-4F76-8C7E-D768CB88D99B}" srcOrd="3" destOrd="0" presId="urn:microsoft.com/office/officeart/2018/2/layout/IconVerticalSolidList"/>
    <dgm:cxn modelId="{91D2AEED-CE53-48EC-A1A0-89D08A14E712}" type="presParOf" srcId="{D3C69FC0-CF3E-4758-B5A6-5BD261215B89}" destId="{D242618D-9532-408B-A062-945D4A083C14}" srcOrd="1" destOrd="0" presId="urn:microsoft.com/office/officeart/2018/2/layout/IconVerticalSolidList"/>
    <dgm:cxn modelId="{455DE7CB-F39C-4A17-A8A6-E70AE3682541}" type="presParOf" srcId="{D3C69FC0-CF3E-4758-B5A6-5BD261215B89}" destId="{157D5B48-F2EC-49ED-A944-B3A6666B6BEB}" srcOrd="2" destOrd="0" presId="urn:microsoft.com/office/officeart/2018/2/layout/IconVerticalSolidList"/>
    <dgm:cxn modelId="{A8701258-0333-49CB-AE93-D92C1D7AFB12}" type="presParOf" srcId="{157D5B48-F2EC-49ED-A944-B3A6666B6BEB}" destId="{8FE6765A-ACE2-4D9C-B4FB-E2FE15623522}" srcOrd="0" destOrd="0" presId="urn:microsoft.com/office/officeart/2018/2/layout/IconVerticalSolidList"/>
    <dgm:cxn modelId="{396F8BDD-6CB4-4721-B693-7995A0E0FB3B}" type="presParOf" srcId="{157D5B48-F2EC-49ED-A944-B3A6666B6BEB}" destId="{1679E121-6D29-488C-A61C-6F70D82E2C37}" srcOrd="1" destOrd="0" presId="urn:microsoft.com/office/officeart/2018/2/layout/IconVerticalSolidList"/>
    <dgm:cxn modelId="{EC4FE846-4E43-42CB-A353-A7B7DEA0ACD4}" type="presParOf" srcId="{157D5B48-F2EC-49ED-A944-B3A6666B6BEB}" destId="{8A0D7CFE-3063-424F-A89D-FD16BEE2A1BC}" srcOrd="2" destOrd="0" presId="urn:microsoft.com/office/officeart/2018/2/layout/IconVerticalSolidList"/>
    <dgm:cxn modelId="{862FAF3F-0B58-4DA7-AAA6-814A0FDA8214}" type="presParOf" srcId="{157D5B48-F2EC-49ED-A944-B3A6666B6BEB}" destId="{EC0517D5-DCDE-4801-8079-06C2F932BFC0}" srcOrd="3" destOrd="0" presId="urn:microsoft.com/office/officeart/2018/2/layout/IconVerticalSolidList"/>
    <dgm:cxn modelId="{F08B5DBF-3892-45EA-8AA8-B35FCCE5C2BE}" type="presParOf" srcId="{D3C69FC0-CF3E-4758-B5A6-5BD261215B89}" destId="{4AA24424-BE33-484B-8EAD-DE48E7B44098}" srcOrd="3" destOrd="0" presId="urn:microsoft.com/office/officeart/2018/2/layout/IconVerticalSolidList"/>
    <dgm:cxn modelId="{4CB8EC29-5A77-4654-8ED0-BB30A43C616D}" type="presParOf" srcId="{D3C69FC0-CF3E-4758-B5A6-5BD261215B89}" destId="{83A1DD29-E3F7-48AF-A399-D1FC3C6DC3CA}" srcOrd="4" destOrd="0" presId="urn:microsoft.com/office/officeart/2018/2/layout/IconVerticalSolidList"/>
    <dgm:cxn modelId="{C07E2A5D-5850-41CE-A1EA-875E89C570FC}" type="presParOf" srcId="{83A1DD29-E3F7-48AF-A399-D1FC3C6DC3CA}" destId="{789F159A-F890-49B6-8E2D-A2D9A9899C87}" srcOrd="0" destOrd="0" presId="urn:microsoft.com/office/officeart/2018/2/layout/IconVerticalSolidList"/>
    <dgm:cxn modelId="{F80E25D0-A93A-470B-99B4-A1A002351C4D}" type="presParOf" srcId="{83A1DD29-E3F7-48AF-A399-D1FC3C6DC3CA}" destId="{0891FC26-9C18-45BB-A284-A5E42E38C23D}" srcOrd="1" destOrd="0" presId="urn:microsoft.com/office/officeart/2018/2/layout/IconVerticalSolidList"/>
    <dgm:cxn modelId="{978A5D89-2D31-4ADA-8D55-83C410CAE6CA}" type="presParOf" srcId="{83A1DD29-E3F7-48AF-A399-D1FC3C6DC3CA}" destId="{E8C75AF5-4CD0-4882-811C-FD24B05D7510}" srcOrd="2" destOrd="0" presId="urn:microsoft.com/office/officeart/2018/2/layout/IconVerticalSolidList"/>
    <dgm:cxn modelId="{3836D837-162D-4F30-968A-FB60DFBDF655}" type="presParOf" srcId="{83A1DD29-E3F7-48AF-A399-D1FC3C6DC3CA}" destId="{1EFC86C5-4A2C-4BCB-8060-66EB43E838BF}" srcOrd="3" destOrd="0" presId="urn:microsoft.com/office/officeart/2018/2/layout/IconVerticalSolidList"/>
    <dgm:cxn modelId="{6A36D3D6-DB0E-4536-96AF-51C2E4E31A8A}" type="presParOf" srcId="{D3C69FC0-CF3E-4758-B5A6-5BD261215B89}" destId="{60CAD354-5387-4D9B-8535-76D2406B1FA7}" srcOrd="5" destOrd="0" presId="urn:microsoft.com/office/officeart/2018/2/layout/IconVerticalSolidList"/>
    <dgm:cxn modelId="{4DE64E22-D7CC-46FF-9DEF-A37273090D2B}" type="presParOf" srcId="{D3C69FC0-CF3E-4758-B5A6-5BD261215B89}" destId="{1BD3A670-28D9-469D-93DB-6155D94AC16B}" srcOrd="6" destOrd="0" presId="urn:microsoft.com/office/officeart/2018/2/layout/IconVerticalSolidList"/>
    <dgm:cxn modelId="{EEB7C17A-0524-4D31-8CD6-B8D43D40185B}" type="presParOf" srcId="{1BD3A670-28D9-469D-93DB-6155D94AC16B}" destId="{14F37D27-9953-405A-B051-66B6778250EC}" srcOrd="0" destOrd="0" presId="urn:microsoft.com/office/officeart/2018/2/layout/IconVerticalSolidList"/>
    <dgm:cxn modelId="{09694C8D-D7EF-4165-98E6-178E8EA916EF}" type="presParOf" srcId="{1BD3A670-28D9-469D-93DB-6155D94AC16B}" destId="{2C0B2968-38AF-4B45-81C3-A9DA6519BE73}" srcOrd="1" destOrd="0" presId="urn:microsoft.com/office/officeart/2018/2/layout/IconVerticalSolidList"/>
    <dgm:cxn modelId="{201A3561-81C8-4B50-9967-003F454475AF}" type="presParOf" srcId="{1BD3A670-28D9-469D-93DB-6155D94AC16B}" destId="{1113D609-92B7-4631-AA5B-01119A879718}" srcOrd="2" destOrd="0" presId="urn:microsoft.com/office/officeart/2018/2/layout/IconVerticalSolidList"/>
    <dgm:cxn modelId="{FC7EEDA7-E8C8-4271-A4D3-1E6C5891E6D1}" type="presParOf" srcId="{1BD3A670-28D9-469D-93DB-6155D94AC16B}" destId="{FA01684C-1F03-4744-806C-99A10BC613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E3B5-E24E-493B-9979-83633D1DC165}">
      <dsp:nvSpPr>
        <dsp:cNvPr id="0" name=""/>
        <dsp:cNvSpPr/>
      </dsp:nvSpPr>
      <dsp:spPr>
        <a:xfrm>
          <a:off x="85120" y="162"/>
          <a:ext cx="4596484" cy="291876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99954-3705-4C20-8BEF-6D5DC045CE02}">
      <dsp:nvSpPr>
        <dsp:cNvPr id="0" name=""/>
        <dsp:cNvSpPr/>
      </dsp:nvSpPr>
      <dsp:spPr>
        <a:xfrm>
          <a:off x="595840" y="485346"/>
          <a:ext cx="4596484" cy="2918767"/>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This webinar will help participants gain skills to enhance your project outreach, stakeholder engagement, and funding acquisition, with a focus on the universal value of communication skills across all professional levels. </a:t>
          </a:r>
          <a:br>
            <a:rPr lang="en-US" sz="2000" b="0" i="0" kern="1200"/>
          </a:br>
          <a:endParaRPr lang="en-US" sz="2000" kern="1200"/>
        </a:p>
      </dsp:txBody>
      <dsp:txXfrm>
        <a:off x="681328" y="570834"/>
        <a:ext cx="4425508" cy="2747791"/>
      </dsp:txXfrm>
    </dsp:sp>
    <dsp:sp modelId="{219DD4A3-6ED0-4EC7-818B-BD4256CE87CE}">
      <dsp:nvSpPr>
        <dsp:cNvPr id="0" name=""/>
        <dsp:cNvSpPr/>
      </dsp:nvSpPr>
      <dsp:spPr>
        <a:xfrm>
          <a:off x="5703045" y="-28383"/>
          <a:ext cx="4596484" cy="2918767"/>
        </a:xfrm>
        <a:prstGeom prst="roundRect">
          <a:avLst>
            <a:gd name="adj" fmla="val 10000"/>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D497DB-16F9-45AF-A906-6267FCC54CD6}">
      <dsp:nvSpPr>
        <dsp:cNvPr id="0" name=""/>
        <dsp:cNvSpPr/>
      </dsp:nvSpPr>
      <dsp:spPr>
        <a:xfrm>
          <a:off x="6213765" y="456801"/>
          <a:ext cx="4596484" cy="2918767"/>
        </a:xfrm>
        <a:prstGeom prst="roundRect">
          <a:avLst>
            <a:gd name="adj" fmla="val 10000"/>
          </a:avLst>
        </a:prstGeom>
        <a:solidFill>
          <a:schemeClr val="lt2">
            <a:alpha val="90000"/>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Suitable for all experience levels, from beginners with minimal communications training to seasoned communicators looking to expand their toolkit.</a:t>
          </a:r>
          <a:endParaRPr lang="en-US" sz="2000" kern="1200"/>
        </a:p>
      </dsp:txBody>
      <dsp:txXfrm>
        <a:off x="6299253" y="542289"/>
        <a:ext cx="4425508" cy="2747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318CE-7729-4DB3-A4B5-31DCC65EDE3F}">
      <dsp:nvSpPr>
        <dsp:cNvPr id="0" name=""/>
        <dsp:cNvSpPr/>
      </dsp:nvSpPr>
      <dsp:spPr>
        <a:xfrm>
          <a:off x="0" y="4128"/>
          <a:ext cx="6496050" cy="904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7B710-189C-419F-B8D9-402B20E02A71}">
      <dsp:nvSpPr>
        <dsp:cNvPr id="0" name=""/>
        <dsp:cNvSpPr/>
      </dsp:nvSpPr>
      <dsp:spPr>
        <a:xfrm>
          <a:off x="273542" y="207589"/>
          <a:ext cx="497835" cy="4973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A566B8-9984-4F76-8C7E-D768CB88D99B}">
      <dsp:nvSpPr>
        <dsp:cNvPr id="0" name=""/>
        <dsp:cNvSpPr/>
      </dsp:nvSpPr>
      <dsp:spPr>
        <a:xfrm>
          <a:off x="1044919" y="4128"/>
          <a:ext cx="5419481" cy="96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3" tIns="101683" rIns="101683" bIns="101683" numCol="1" spcCol="1270" anchor="ctr" anchorCtr="0">
          <a:noAutofit/>
        </a:bodyPr>
        <a:lstStyle/>
        <a:p>
          <a:pPr marL="0" lvl="0" indent="0" algn="l" defTabSz="622300">
            <a:lnSpc>
              <a:spcPct val="90000"/>
            </a:lnSpc>
            <a:spcBef>
              <a:spcPct val="0"/>
            </a:spcBef>
            <a:spcAft>
              <a:spcPct val="35000"/>
            </a:spcAft>
            <a:buNone/>
          </a:pPr>
          <a:r>
            <a:rPr lang="en-US" sz="1400" b="0" i="0" kern="1200"/>
            <a:t>Your key messages should be clear, honest, and reassuring, giving your audience the feeling that you are being fully transparent. </a:t>
          </a:r>
          <a:br>
            <a:rPr lang="en-US" sz="1400" b="0" i="0" kern="1200"/>
          </a:br>
          <a:endParaRPr lang="en-US" sz="1400" kern="1200"/>
        </a:p>
      </dsp:txBody>
      <dsp:txXfrm>
        <a:off x="1044919" y="4128"/>
        <a:ext cx="5419481" cy="960788"/>
      </dsp:txXfrm>
    </dsp:sp>
    <dsp:sp modelId="{8FE6765A-ACE2-4D9C-B4FB-E2FE15623522}">
      <dsp:nvSpPr>
        <dsp:cNvPr id="0" name=""/>
        <dsp:cNvSpPr/>
      </dsp:nvSpPr>
      <dsp:spPr>
        <a:xfrm>
          <a:off x="0" y="1205113"/>
          <a:ext cx="6496050" cy="904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79E121-6D29-488C-A61C-6F70D82E2C37}">
      <dsp:nvSpPr>
        <dsp:cNvPr id="0" name=""/>
        <dsp:cNvSpPr/>
      </dsp:nvSpPr>
      <dsp:spPr>
        <a:xfrm>
          <a:off x="273542" y="1408574"/>
          <a:ext cx="497835" cy="4973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0517D5-DCDE-4801-8079-06C2F932BFC0}">
      <dsp:nvSpPr>
        <dsp:cNvPr id="0" name=""/>
        <dsp:cNvSpPr/>
      </dsp:nvSpPr>
      <dsp:spPr>
        <a:xfrm>
          <a:off x="1044919" y="1205113"/>
          <a:ext cx="5419481" cy="96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3" tIns="101683" rIns="101683" bIns="101683" numCol="1" spcCol="1270" anchor="ctr" anchorCtr="0">
          <a:noAutofit/>
        </a:bodyPr>
        <a:lstStyle/>
        <a:p>
          <a:pPr marL="0" lvl="0" indent="0" algn="l" defTabSz="622300">
            <a:lnSpc>
              <a:spcPct val="90000"/>
            </a:lnSpc>
            <a:spcBef>
              <a:spcPct val="0"/>
            </a:spcBef>
            <a:spcAft>
              <a:spcPct val="35000"/>
            </a:spcAft>
            <a:buNone/>
          </a:pPr>
          <a:r>
            <a:rPr lang="en-US" sz="1400" b="0" i="0" kern="1200"/>
            <a:t>Stay calm and factual.</a:t>
          </a:r>
          <a:endParaRPr lang="en-US" sz="1400" kern="1200"/>
        </a:p>
      </dsp:txBody>
      <dsp:txXfrm>
        <a:off x="1044919" y="1205113"/>
        <a:ext cx="5419481" cy="960788"/>
      </dsp:txXfrm>
    </dsp:sp>
    <dsp:sp modelId="{789F159A-F890-49B6-8E2D-A2D9A9899C87}">
      <dsp:nvSpPr>
        <dsp:cNvPr id="0" name=""/>
        <dsp:cNvSpPr/>
      </dsp:nvSpPr>
      <dsp:spPr>
        <a:xfrm>
          <a:off x="0" y="2406098"/>
          <a:ext cx="6496050" cy="904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91FC26-9C18-45BB-A284-A5E42E38C23D}">
      <dsp:nvSpPr>
        <dsp:cNvPr id="0" name=""/>
        <dsp:cNvSpPr/>
      </dsp:nvSpPr>
      <dsp:spPr>
        <a:xfrm>
          <a:off x="273542" y="2609559"/>
          <a:ext cx="497835" cy="4973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FC86C5-4A2C-4BCB-8060-66EB43E838BF}">
      <dsp:nvSpPr>
        <dsp:cNvPr id="0" name=""/>
        <dsp:cNvSpPr/>
      </dsp:nvSpPr>
      <dsp:spPr>
        <a:xfrm>
          <a:off x="1044919" y="2406098"/>
          <a:ext cx="5419481" cy="96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3" tIns="101683" rIns="101683" bIns="101683" numCol="1" spcCol="1270" anchor="ctr" anchorCtr="0">
          <a:noAutofit/>
        </a:bodyPr>
        <a:lstStyle/>
        <a:p>
          <a:pPr marL="0" lvl="0" indent="0" algn="l" defTabSz="622300">
            <a:lnSpc>
              <a:spcPct val="90000"/>
            </a:lnSpc>
            <a:spcBef>
              <a:spcPct val="0"/>
            </a:spcBef>
            <a:spcAft>
              <a:spcPct val="35000"/>
            </a:spcAft>
            <a:buNone/>
          </a:pPr>
          <a:r>
            <a:rPr lang="en-US" sz="1400" b="0" i="0" kern="1200"/>
            <a:t>Express empathy.</a:t>
          </a:r>
          <a:endParaRPr lang="en-US" sz="1400" kern="1200"/>
        </a:p>
      </dsp:txBody>
      <dsp:txXfrm>
        <a:off x="1044919" y="2406098"/>
        <a:ext cx="5419481" cy="960788"/>
      </dsp:txXfrm>
    </dsp:sp>
    <dsp:sp modelId="{14F37D27-9953-405A-B051-66B6778250EC}">
      <dsp:nvSpPr>
        <dsp:cNvPr id="0" name=""/>
        <dsp:cNvSpPr/>
      </dsp:nvSpPr>
      <dsp:spPr>
        <a:xfrm>
          <a:off x="0" y="3607083"/>
          <a:ext cx="6496050" cy="9042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0B2968-38AF-4B45-81C3-A9DA6519BE73}">
      <dsp:nvSpPr>
        <dsp:cNvPr id="0" name=""/>
        <dsp:cNvSpPr/>
      </dsp:nvSpPr>
      <dsp:spPr>
        <a:xfrm>
          <a:off x="273542" y="3810544"/>
          <a:ext cx="497835" cy="4973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01684C-1F03-4744-806C-99A10BC61382}">
      <dsp:nvSpPr>
        <dsp:cNvPr id="0" name=""/>
        <dsp:cNvSpPr/>
      </dsp:nvSpPr>
      <dsp:spPr>
        <a:xfrm>
          <a:off x="1044919" y="3607083"/>
          <a:ext cx="5419481" cy="96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83" tIns="101683" rIns="101683" bIns="101683" numCol="1" spcCol="1270" anchor="ctr" anchorCtr="0">
          <a:noAutofit/>
        </a:bodyPr>
        <a:lstStyle/>
        <a:p>
          <a:pPr marL="0" lvl="0" indent="0" algn="l" defTabSz="622300">
            <a:lnSpc>
              <a:spcPct val="90000"/>
            </a:lnSpc>
            <a:spcBef>
              <a:spcPct val="0"/>
            </a:spcBef>
            <a:spcAft>
              <a:spcPct val="35000"/>
            </a:spcAft>
            <a:buNone/>
          </a:pPr>
          <a:r>
            <a:rPr lang="en-US" sz="1400" b="0" i="0" kern="1200"/>
            <a:t>Provide clear next steps that are being taken to address the crisis.</a:t>
          </a:r>
          <a:endParaRPr lang="en-US" sz="1400" kern="1200"/>
        </a:p>
      </dsp:txBody>
      <dsp:txXfrm>
        <a:off x="1044919" y="3607083"/>
        <a:ext cx="5419481" cy="9607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ABD831-8735-412A-83DD-19583679D87A}" type="datetimeFigureOut">
              <a:rPr lang="en-GB" smtClean="0"/>
              <a:t>18/11/2024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F98D7-61A7-47AE-9482-882134293C72}" type="slidenum">
              <a:rPr lang="en-GB" smtClean="0"/>
              <a:t>‹#›</a:t>
            </a:fld>
            <a:endParaRPr lang="en-GB"/>
          </a:p>
        </p:txBody>
      </p:sp>
    </p:spTree>
    <p:extLst>
      <p:ext uri="{BB962C8B-B14F-4D97-AF65-F5344CB8AC3E}">
        <p14:creationId xmlns:p14="http://schemas.microsoft.com/office/powerpoint/2010/main" val="155306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8F98D7-61A7-47AE-9482-882134293C72}" type="slidenum">
              <a:rPr lang="en-GB" smtClean="0"/>
              <a:t>1</a:t>
            </a:fld>
            <a:endParaRPr lang="en-GB"/>
          </a:p>
        </p:txBody>
      </p:sp>
    </p:spTree>
    <p:extLst>
      <p:ext uri="{BB962C8B-B14F-4D97-AF65-F5344CB8AC3E}">
        <p14:creationId xmlns:p14="http://schemas.microsoft.com/office/powerpoint/2010/main" val="250251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182237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34A0EC-1BCD-4573-AC54-750415CF245D}"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211644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26534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782930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417239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297308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1642207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78511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342578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417988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355919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34A0EC-1BCD-4573-AC54-750415CF245D}"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3302362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34A0EC-1BCD-4573-AC54-750415CF245D}" type="datetimeFigureOut">
              <a:rPr lang="en-GB" smtClean="0"/>
              <a:t>18/11/2024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408123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263557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389465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D34A0EC-1BCD-4573-AC54-750415CF245D}" type="datetimeFigureOut">
              <a:rPr lang="en-GB" smtClean="0"/>
              <a:t>18/11/2024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3066828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34A0EC-1BCD-4573-AC54-750415CF245D}" type="datetimeFigureOut">
              <a:rPr lang="en-GB" smtClean="0"/>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03BCE1-6A18-4993-B3B3-F9032DE4B1E9}" type="slidenum">
              <a:rPr lang="en-GB" smtClean="0"/>
              <a:t>‹#›</a:t>
            </a:fld>
            <a:endParaRPr lang="en-GB"/>
          </a:p>
        </p:txBody>
      </p:sp>
    </p:spTree>
    <p:extLst>
      <p:ext uri="{BB962C8B-B14F-4D97-AF65-F5344CB8AC3E}">
        <p14:creationId xmlns:p14="http://schemas.microsoft.com/office/powerpoint/2010/main" val="234156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D34A0EC-1BCD-4573-AC54-750415CF245D}" type="datetimeFigureOut">
              <a:rPr lang="en-GB" smtClean="0"/>
              <a:t>18/11/2024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F03BCE1-6A18-4993-B3B3-F9032DE4B1E9}" type="slidenum">
              <a:rPr lang="en-GB" smtClean="0"/>
              <a:t>‹#›</a:t>
            </a:fld>
            <a:endParaRPr lang="en-GB"/>
          </a:p>
        </p:txBody>
      </p:sp>
    </p:spTree>
    <p:extLst>
      <p:ext uri="{BB962C8B-B14F-4D97-AF65-F5344CB8AC3E}">
        <p14:creationId xmlns:p14="http://schemas.microsoft.com/office/powerpoint/2010/main" val="76501863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EEB5-C065-718C-D1F3-94C56B97AC4C}"/>
              </a:ext>
            </a:extLst>
          </p:cNvPr>
          <p:cNvSpPr>
            <a:spLocks noGrp="1"/>
          </p:cNvSpPr>
          <p:nvPr>
            <p:ph type="ctrTitle"/>
          </p:nvPr>
        </p:nvSpPr>
        <p:spPr>
          <a:xfrm>
            <a:off x="745881" y="1688431"/>
            <a:ext cx="7455645" cy="3329581"/>
          </a:xfrm>
        </p:spPr>
        <p:txBody>
          <a:bodyPr/>
          <a:lstStyle/>
          <a:p>
            <a:r>
              <a:rPr lang="en-US" b="1"/>
              <a:t>READY, </a:t>
            </a:r>
            <a:br>
              <a:rPr lang="en-US" b="1"/>
            </a:br>
            <a:r>
              <a:rPr lang="en-US" b="1"/>
              <a:t>SET, COMMUNICATE</a:t>
            </a:r>
            <a:endParaRPr lang="en-GB" b="1"/>
          </a:p>
        </p:txBody>
      </p:sp>
      <p:sp>
        <p:nvSpPr>
          <p:cNvPr id="3" name="Subtitle 2">
            <a:extLst>
              <a:ext uri="{FF2B5EF4-FFF2-40B4-BE49-F238E27FC236}">
                <a16:creationId xmlns:a16="http://schemas.microsoft.com/office/drawing/2014/main" id="{A8002FB3-C92F-B9A7-0D42-C2451C7DDBC9}"/>
              </a:ext>
            </a:extLst>
          </p:cNvPr>
          <p:cNvSpPr>
            <a:spLocks noGrp="1"/>
          </p:cNvSpPr>
          <p:nvPr>
            <p:ph type="subTitle" idx="1"/>
          </p:nvPr>
        </p:nvSpPr>
        <p:spPr>
          <a:xfrm>
            <a:off x="745881" y="5018011"/>
            <a:ext cx="8825658" cy="861420"/>
          </a:xfrm>
        </p:spPr>
        <p:txBody>
          <a:bodyPr/>
          <a:lstStyle/>
          <a:p>
            <a:r>
              <a:rPr lang="en-US" sz="2400" b="1">
                <a:solidFill>
                  <a:schemeClr val="tx2">
                    <a:lumMod val="60000"/>
                    <a:lumOff val="40000"/>
                  </a:schemeClr>
                </a:solidFill>
              </a:rPr>
              <a:t>Essential Communications</a:t>
            </a:r>
            <a:br>
              <a:rPr lang="en-US" sz="2400" b="1">
                <a:solidFill>
                  <a:schemeClr val="tx2">
                    <a:lumMod val="60000"/>
                    <a:lumOff val="40000"/>
                  </a:schemeClr>
                </a:solidFill>
              </a:rPr>
            </a:br>
            <a:r>
              <a:rPr lang="en-US" sz="2400" b="1">
                <a:solidFill>
                  <a:schemeClr val="tx2">
                    <a:lumMod val="60000"/>
                    <a:lumOff val="40000"/>
                  </a:schemeClr>
                </a:solidFill>
              </a:rPr>
              <a:t>Toolbox for IW Project Success</a:t>
            </a:r>
            <a:endParaRPr lang="en-GB" sz="2400" b="1">
              <a:solidFill>
                <a:schemeClr val="tx2">
                  <a:lumMod val="60000"/>
                  <a:lumOff val="40000"/>
                </a:schemeClr>
              </a:solidFill>
            </a:endParaRPr>
          </a:p>
          <a:p>
            <a:endParaRPr lang="en-GB">
              <a:solidFill>
                <a:schemeClr val="tx2">
                  <a:lumMod val="60000"/>
                  <a:lumOff val="40000"/>
                </a:schemeClr>
              </a:solidFill>
            </a:endParaRPr>
          </a:p>
        </p:txBody>
      </p:sp>
      <p:pic>
        <p:nvPicPr>
          <p:cNvPr id="4" name="Picture 3">
            <a:extLst>
              <a:ext uri="{FF2B5EF4-FFF2-40B4-BE49-F238E27FC236}">
                <a16:creationId xmlns:a16="http://schemas.microsoft.com/office/drawing/2014/main" id="{B2C8FD69-EC74-C755-0A4F-DDE3CA264EC1}"/>
              </a:ext>
            </a:extLst>
          </p:cNvPr>
          <p:cNvPicPr>
            <a:picLocks noChangeAspect="1"/>
          </p:cNvPicPr>
          <p:nvPr/>
        </p:nvPicPr>
        <p:blipFill>
          <a:blip r:embed="rId3"/>
          <a:stretch>
            <a:fillRect/>
          </a:stretch>
        </p:blipFill>
        <p:spPr>
          <a:xfrm>
            <a:off x="7197648" y="568538"/>
            <a:ext cx="2836671" cy="1526460"/>
          </a:xfrm>
          <a:prstGeom prst="rect">
            <a:avLst/>
          </a:prstGeom>
        </p:spPr>
      </p:pic>
      <p:pic>
        <p:nvPicPr>
          <p:cNvPr id="5" name="Picture 4" descr="A group of logos with text&#10;&#10;Description automatically generated">
            <a:extLst>
              <a:ext uri="{FF2B5EF4-FFF2-40B4-BE49-F238E27FC236}">
                <a16:creationId xmlns:a16="http://schemas.microsoft.com/office/drawing/2014/main" id="{19A7A964-41E1-0600-2D16-2522A08BB75A}"/>
              </a:ext>
            </a:extLst>
          </p:cNvPr>
          <p:cNvPicPr>
            <a:picLocks noChangeAspect="1"/>
          </p:cNvPicPr>
          <p:nvPr/>
        </p:nvPicPr>
        <p:blipFill rotWithShape="1">
          <a:blip r:embed="rId4">
            <a:extLst>
              <a:ext uri="{28A0092B-C50C-407E-A947-70E740481C1C}">
                <a14:useLocalDpi xmlns:a14="http://schemas.microsoft.com/office/drawing/2010/main" val="0"/>
              </a:ext>
            </a:extLst>
          </a:blip>
          <a:srcRect l="41897"/>
          <a:stretch/>
        </p:blipFill>
        <p:spPr bwMode="auto">
          <a:xfrm>
            <a:off x="7041754" y="2437949"/>
            <a:ext cx="2992565" cy="9910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05346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1"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23" name="Freeform: Shape 22">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5F12BC00-3B81-126B-48D8-BF5912EDF22F}"/>
              </a:ext>
            </a:extLst>
          </p:cNvPr>
          <p:cNvSpPr>
            <a:spLocks noGrp="1"/>
          </p:cNvSpPr>
          <p:nvPr>
            <p:ph type="title"/>
          </p:nvPr>
        </p:nvSpPr>
        <p:spPr>
          <a:xfrm>
            <a:off x="560880" y="1398270"/>
            <a:ext cx="3522879" cy="4470821"/>
          </a:xfrm>
        </p:spPr>
        <p:txBody>
          <a:bodyPr>
            <a:normAutofit/>
          </a:bodyPr>
          <a:lstStyle/>
          <a:p>
            <a:pPr algn="r"/>
            <a:r>
              <a:rPr lang="en-US" sz="6000" b="1">
                <a:solidFill>
                  <a:srgbClr val="FFFFFF"/>
                </a:solidFill>
              </a:rPr>
              <a:t>Steps to Crafting Your Story</a:t>
            </a:r>
            <a:endParaRPr lang="en-GB" sz="6000" b="1">
              <a:solidFill>
                <a:srgbClr val="FFFFFF"/>
              </a:solidFill>
            </a:endParaRPr>
          </a:p>
        </p:txBody>
      </p:sp>
      <p:sp>
        <p:nvSpPr>
          <p:cNvPr id="3" name="Content Placeholder 2">
            <a:extLst>
              <a:ext uri="{FF2B5EF4-FFF2-40B4-BE49-F238E27FC236}">
                <a16:creationId xmlns:a16="http://schemas.microsoft.com/office/drawing/2014/main" id="{83200C9C-06AC-0C56-E5E6-CC788243BDBB}"/>
              </a:ext>
            </a:extLst>
          </p:cNvPr>
          <p:cNvSpPr>
            <a:spLocks noGrp="1"/>
          </p:cNvSpPr>
          <p:nvPr>
            <p:ph idx="1"/>
          </p:nvPr>
        </p:nvSpPr>
        <p:spPr>
          <a:xfrm>
            <a:off x="5204109" y="1645920"/>
            <a:ext cx="5919503" cy="4470821"/>
          </a:xfrm>
        </p:spPr>
        <p:txBody>
          <a:bodyPr>
            <a:normAutofit/>
          </a:bodyPr>
          <a:lstStyle/>
          <a:p>
            <a:pPr>
              <a:lnSpc>
                <a:spcPct val="90000"/>
              </a:lnSpc>
            </a:pPr>
            <a:r>
              <a:rPr lang="en-US" b="1"/>
              <a:t>Define your core message </a:t>
            </a:r>
            <a:r>
              <a:rPr lang="en-US">
                <a:sym typeface="Wingdings" panose="05000000000000000000" pitchFamily="2" charset="2"/>
              </a:rPr>
              <a:t> Start by identifying the main takeaway you want your audience to remember. This is your ‘why’; why your project matters and what key points you want to drive home. A clear message helps guide every element of your story. </a:t>
            </a:r>
            <a:br>
              <a:rPr lang="en-US">
                <a:sym typeface="Wingdings" panose="05000000000000000000" pitchFamily="2" charset="2"/>
              </a:rPr>
            </a:br>
            <a:endParaRPr lang="en-US">
              <a:sym typeface="Wingdings" panose="05000000000000000000" pitchFamily="2" charset="2"/>
            </a:endParaRPr>
          </a:p>
          <a:p>
            <a:pPr>
              <a:lnSpc>
                <a:spcPct val="90000"/>
              </a:lnSpc>
            </a:pPr>
            <a:r>
              <a:rPr lang="en-US" b="1">
                <a:sym typeface="Wingdings" panose="05000000000000000000" pitchFamily="2" charset="2"/>
              </a:rPr>
              <a:t>Outline the problem and solution</a:t>
            </a:r>
            <a:r>
              <a:rPr lang="en-US">
                <a:sym typeface="Wingdings" panose="05000000000000000000" pitchFamily="2" charset="2"/>
              </a:rPr>
              <a:t> Describe the challenge your project addresses. Next, present your project as the solution, showing how it actively works to solve the problem. Highlighting the ‘before’ and ‘after’ helps the audience see the project’s direct impact. </a:t>
            </a:r>
            <a:endParaRPr lang="en-GB"/>
          </a:p>
        </p:txBody>
      </p:sp>
    </p:spTree>
    <p:extLst>
      <p:ext uri="{BB962C8B-B14F-4D97-AF65-F5344CB8AC3E}">
        <p14:creationId xmlns:p14="http://schemas.microsoft.com/office/powerpoint/2010/main" val="334269996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5F9E-9FEC-BE63-2B3E-8813462058D7}"/>
              </a:ext>
            </a:extLst>
          </p:cNvPr>
          <p:cNvSpPr>
            <a:spLocks noGrp="1"/>
          </p:cNvSpPr>
          <p:nvPr>
            <p:ph type="title"/>
          </p:nvPr>
        </p:nvSpPr>
        <p:spPr>
          <a:xfrm>
            <a:off x="648930" y="629266"/>
            <a:ext cx="9252154" cy="1223983"/>
          </a:xfrm>
        </p:spPr>
        <p:txBody>
          <a:bodyPr>
            <a:normAutofit/>
          </a:bodyPr>
          <a:lstStyle/>
          <a:p>
            <a:r>
              <a:rPr lang="en-US" b="1"/>
              <a:t>Show Impact with Examples</a:t>
            </a:r>
            <a:endParaRPr lang="en-GB" b="1"/>
          </a:p>
        </p:txBody>
      </p:sp>
      <p:pic>
        <p:nvPicPr>
          <p:cNvPr id="4" name="Picture 3">
            <a:extLst>
              <a:ext uri="{FF2B5EF4-FFF2-40B4-BE49-F238E27FC236}">
                <a16:creationId xmlns:a16="http://schemas.microsoft.com/office/drawing/2014/main" id="{38998B40-B29C-26AD-445F-6349D25BBD41}"/>
              </a:ext>
            </a:extLst>
          </p:cNvPr>
          <p:cNvPicPr>
            <a:picLocks noChangeAspect="1"/>
          </p:cNvPicPr>
          <p:nvPr/>
        </p:nvPicPr>
        <p:blipFill>
          <a:blip r:embed="rId3"/>
          <a:srcRect r="3538" b="3"/>
          <a:stretch/>
        </p:blipFill>
        <p:spPr>
          <a:xfrm>
            <a:off x="648930" y="2052213"/>
            <a:ext cx="5451627" cy="4196185"/>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557A3216-CD8C-BCD2-A7FE-FF1B9E29135D}"/>
              </a:ext>
            </a:extLst>
          </p:cNvPr>
          <p:cNvSpPr>
            <a:spLocks noGrp="1"/>
          </p:cNvSpPr>
          <p:nvPr>
            <p:ph idx="1"/>
          </p:nvPr>
        </p:nvSpPr>
        <p:spPr>
          <a:xfrm>
            <a:off x="6750752" y="2052214"/>
            <a:ext cx="4479223" cy="4196185"/>
          </a:xfrm>
        </p:spPr>
        <p:txBody>
          <a:bodyPr>
            <a:normAutofit/>
          </a:bodyPr>
          <a:lstStyle/>
          <a:p>
            <a:pPr>
              <a:lnSpc>
                <a:spcPct val="90000"/>
              </a:lnSpc>
            </a:pPr>
            <a:r>
              <a:rPr lang="en-US" sz="1900" b="1"/>
              <a:t>Use data to back up your story </a:t>
            </a:r>
            <a:r>
              <a:rPr lang="en-US" sz="1900" b="1">
                <a:sym typeface="Wingdings" panose="05000000000000000000" pitchFamily="2" charset="2"/>
              </a:rPr>
              <a:t> </a:t>
            </a:r>
            <a:r>
              <a:rPr lang="en-US" sz="1900">
                <a:sym typeface="Wingdings" panose="05000000000000000000" pitchFamily="2" charset="2"/>
              </a:rPr>
              <a:t>Data and evidence add credibility and allow your audience to see real results. </a:t>
            </a:r>
            <a:br>
              <a:rPr lang="en-US" sz="1900">
                <a:sym typeface="Wingdings" panose="05000000000000000000" pitchFamily="2" charset="2"/>
              </a:rPr>
            </a:br>
            <a:endParaRPr lang="en-US" sz="1900" b="1">
              <a:sym typeface="Wingdings" panose="05000000000000000000" pitchFamily="2" charset="2"/>
            </a:endParaRPr>
          </a:p>
          <a:p>
            <a:pPr>
              <a:lnSpc>
                <a:spcPct val="90000"/>
              </a:lnSpc>
            </a:pPr>
            <a:r>
              <a:rPr lang="en-US" sz="1900" b="1">
                <a:sym typeface="Wingdings" panose="05000000000000000000" pitchFamily="2" charset="2"/>
              </a:rPr>
              <a:t>Incorporate personal stories or testimonials  </a:t>
            </a:r>
            <a:r>
              <a:rPr lang="en-US" sz="1900">
                <a:sym typeface="Wingdings" panose="05000000000000000000" pitchFamily="2" charset="2"/>
              </a:rPr>
              <a:t>Personal stories resonate on an emotional level. Sharing testimonials from community members or individuals impacted by your project makes your story feel real and personal, allowing the audience to  connect with the human side of your work. </a:t>
            </a:r>
            <a:endParaRPr lang="en-GB" sz="1900" b="1"/>
          </a:p>
        </p:txBody>
      </p:sp>
    </p:spTree>
    <p:extLst>
      <p:ext uri="{BB962C8B-B14F-4D97-AF65-F5344CB8AC3E}">
        <p14:creationId xmlns:p14="http://schemas.microsoft.com/office/powerpoint/2010/main" val="75516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5696-3233-C66A-91D5-93BB47B24EB3}"/>
              </a:ext>
            </a:extLst>
          </p:cNvPr>
          <p:cNvSpPr>
            <a:spLocks noGrp="1"/>
          </p:cNvSpPr>
          <p:nvPr>
            <p:ph type="title"/>
          </p:nvPr>
        </p:nvSpPr>
        <p:spPr/>
        <p:txBody>
          <a:bodyPr/>
          <a:lstStyle/>
          <a:p>
            <a:r>
              <a:rPr lang="en-US" b="1"/>
              <a:t>Call to Action</a:t>
            </a:r>
            <a:endParaRPr lang="en-GB" b="1"/>
          </a:p>
        </p:txBody>
      </p:sp>
      <p:sp>
        <p:nvSpPr>
          <p:cNvPr id="3" name="Content Placeholder 2">
            <a:extLst>
              <a:ext uri="{FF2B5EF4-FFF2-40B4-BE49-F238E27FC236}">
                <a16:creationId xmlns:a16="http://schemas.microsoft.com/office/drawing/2014/main" id="{F008DE03-2873-23C8-2645-D30963FA7FA3}"/>
              </a:ext>
            </a:extLst>
          </p:cNvPr>
          <p:cNvSpPr>
            <a:spLocks noGrp="1"/>
          </p:cNvSpPr>
          <p:nvPr>
            <p:ph idx="1"/>
          </p:nvPr>
        </p:nvSpPr>
        <p:spPr>
          <a:xfrm>
            <a:off x="560388" y="1681443"/>
            <a:ext cx="6973888" cy="4195481"/>
          </a:xfrm>
        </p:spPr>
        <p:txBody>
          <a:bodyPr/>
          <a:lstStyle/>
          <a:p>
            <a:r>
              <a:rPr lang="en-US" b="1"/>
              <a:t>Encourage specific involvement </a:t>
            </a:r>
            <a:r>
              <a:rPr lang="en-US" b="1">
                <a:sym typeface="Wingdings" panose="05000000000000000000" pitchFamily="2" charset="2"/>
              </a:rPr>
              <a:t> </a:t>
            </a:r>
            <a:r>
              <a:rPr lang="en-US">
                <a:sym typeface="Wingdings" panose="05000000000000000000" pitchFamily="2" charset="2"/>
              </a:rPr>
              <a:t>End your story with a strong call to action. Whether it’s encouraging people to donate, join, or spread the word, clearly explain how they can get involved and support your project’s goals. </a:t>
            </a:r>
            <a:br>
              <a:rPr lang="en-US">
                <a:sym typeface="Wingdings" panose="05000000000000000000" pitchFamily="2" charset="2"/>
              </a:rPr>
            </a:br>
            <a:endParaRPr lang="en-US" b="1">
              <a:sym typeface="Wingdings" panose="05000000000000000000" pitchFamily="2" charset="2"/>
            </a:endParaRPr>
          </a:p>
          <a:p>
            <a:r>
              <a:rPr lang="en-US" b="1">
                <a:sym typeface="Wingdings" panose="05000000000000000000" pitchFamily="2" charset="2"/>
              </a:rPr>
              <a:t>Keep it simple and direct  </a:t>
            </a:r>
            <a:r>
              <a:rPr lang="en-US">
                <a:sym typeface="Wingdings" panose="05000000000000000000" pitchFamily="2" charset="2"/>
              </a:rPr>
              <a:t>A call to action should be easy to understand and accessible. Avoid complicated steps and focus on one or two ways the audience can make a difference immediately. </a:t>
            </a:r>
            <a:endParaRPr lang="en-GB" b="1"/>
          </a:p>
        </p:txBody>
      </p:sp>
      <p:pic>
        <p:nvPicPr>
          <p:cNvPr id="4" name="Picture 3">
            <a:extLst>
              <a:ext uri="{FF2B5EF4-FFF2-40B4-BE49-F238E27FC236}">
                <a16:creationId xmlns:a16="http://schemas.microsoft.com/office/drawing/2014/main" id="{E33F7BFC-BCB3-10B6-1B51-04210B6E5247}"/>
              </a:ext>
            </a:extLst>
          </p:cNvPr>
          <p:cNvPicPr>
            <a:picLocks noChangeAspect="1"/>
          </p:cNvPicPr>
          <p:nvPr/>
        </p:nvPicPr>
        <p:blipFill rotWithShape="1">
          <a:blip r:embed="rId2"/>
          <a:srcRect l="7754" r="8425"/>
          <a:stretch/>
        </p:blipFill>
        <p:spPr>
          <a:xfrm>
            <a:off x="7924799" y="2066925"/>
            <a:ext cx="3706813" cy="2724150"/>
          </a:xfrm>
          <a:prstGeom prst="rect">
            <a:avLst/>
          </a:prstGeom>
        </p:spPr>
      </p:pic>
    </p:spTree>
    <p:extLst>
      <p:ext uri="{BB962C8B-B14F-4D97-AF65-F5344CB8AC3E}">
        <p14:creationId xmlns:p14="http://schemas.microsoft.com/office/powerpoint/2010/main" val="98600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9F4B5D0-9A54-629C-B77A-3E44488EEACD}"/>
              </a:ext>
            </a:extLst>
          </p:cNvPr>
          <p:cNvSpPr>
            <a:spLocks noGrp="1"/>
          </p:cNvSpPr>
          <p:nvPr>
            <p:ph type="title"/>
          </p:nvPr>
        </p:nvSpPr>
        <p:spPr>
          <a:xfrm>
            <a:off x="648930" y="629267"/>
            <a:ext cx="9252154" cy="1016654"/>
          </a:xfrm>
        </p:spPr>
        <p:txBody>
          <a:bodyPr>
            <a:normAutofit/>
          </a:bodyPr>
          <a:lstStyle/>
          <a:p>
            <a:r>
              <a:rPr lang="en-US" b="1"/>
              <a:t>3. Crisis Communication Plan</a:t>
            </a:r>
            <a:endParaRPr lang="en-GB" b="1"/>
          </a:p>
        </p:txBody>
      </p:sp>
      <p:sp>
        <p:nvSpPr>
          <p:cNvPr id="11" name="Rectangle 10">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EC1A0BFD-6AC1-D4D0-5F86-82CBC6C56C73}"/>
              </a:ext>
            </a:extLst>
          </p:cNvPr>
          <p:cNvSpPr>
            <a:spLocks noGrp="1"/>
          </p:cNvSpPr>
          <p:nvPr>
            <p:ph idx="1"/>
          </p:nvPr>
        </p:nvSpPr>
        <p:spPr>
          <a:xfrm>
            <a:off x="648931" y="2548281"/>
            <a:ext cx="5122606" cy="3658689"/>
          </a:xfrm>
        </p:spPr>
        <p:txBody>
          <a:bodyPr>
            <a:normAutofit/>
          </a:bodyPr>
          <a:lstStyle/>
          <a:p>
            <a:pPr>
              <a:lnSpc>
                <a:spcPct val="90000"/>
              </a:lnSpc>
            </a:pPr>
            <a:r>
              <a:rPr lang="en-US" sz="1600" b="1">
                <a:solidFill>
                  <a:schemeClr val="bg1"/>
                </a:solidFill>
              </a:rPr>
              <a:t>Why is having a crisis communication plan essential? </a:t>
            </a:r>
            <a:r>
              <a:rPr lang="en-US" sz="1600">
                <a:solidFill>
                  <a:schemeClr val="bg1"/>
                </a:solidFill>
                <a:sym typeface="Wingdings" panose="05000000000000000000" pitchFamily="2" charset="2"/>
              </a:rPr>
              <a:t> In times of crisis, quick and effective communication is crucial for maintaining trust with your audience. A clear plan prepares you to handle unexpected issues more smoothly, protecting your project’s (and organization’s) reputation and minimizing confusion or panic. </a:t>
            </a:r>
          </a:p>
          <a:p>
            <a:pPr>
              <a:lnSpc>
                <a:spcPct val="90000"/>
              </a:lnSpc>
            </a:pPr>
            <a:r>
              <a:rPr lang="en-US" sz="1600" b="1">
                <a:solidFill>
                  <a:schemeClr val="bg1"/>
                </a:solidFill>
                <a:sym typeface="Wingdings" panose="05000000000000000000" pitchFamily="2" charset="2"/>
              </a:rPr>
              <a:t>Proactive vs. reactive planning </a:t>
            </a:r>
            <a:r>
              <a:rPr lang="en-US" sz="1600">
                <a:solidFill>
                  <a:schemeClr val="bg1"/>
                </a:solidFill>
                <a:sym typeface="Wingdings" panose="05000000000000000000" pitchFamily="2" charset="2"/>
              </a:rPr>
              <a:t> Being proactive in your crisis preparation helps you to stay in control. Rather than scrambling to respond, a crisis plan enables you to address the situation confidently and with clarity, showing your audience that you're prepared. </a:t>
            </a:r>
            <a:endParaRPr lang="en-GB" sz="1600">
              <a:solidFill>
                <a:schemeClr val="bg1"/>
              </a:solidFill>
            </a:endParaRPr>
          </a:p>
        </p:txBody>
      </p:sp>
      <p:pic>
        <p:nvPicPr>
          <p:cNvPr id="4" name="Picture 3">
            <a:extLst>
              <a:ext uri="{FF2B5EF4-FFF2-40B4-BE49-F238E27FC236}">
                <a16:creationId xmlns:a16="http://schemas.microsoft.com/office/drawing/2014/main" id="{FF8D2B53-C3E7-F3D0-8C37-65667F28B812}"/>
              </a:ext>
            </a:extLst>
          </p:cNvPr>
          <p:cNvPicPr>
            <a:picLocks noChangeAspect="1"/>
          </p:cNvPicPr>
          <p:nvPr/>
        </p:nvPicPr>
        <p:blipFill rotWithShape="1">
          <a:blip r:embed="rId3"/>
          <a:srcRect l="8000" r="7201"/>
          <a:stretch/>
        </p:blipFill>
        <p:spPr>
          <a:xfrm>
            <a:off x="6091916" y="2846020"/>
            <a:ext cx="5451627" cy="3066540"/>
          </a:xfrm>
          <a:prstGeom prst="rect">
            <a:avLst/>
          </a:prstGeom>
          <a:effectLst/>
        </p:spPr>
      </p:pic>
    </p:spTree>
    <p:extLst>
      <p:ext uri="{BB962C8B-B14F-4D97-AF65-F5344CB8AC3E}">
        <p14:creationId xmlns:p14="http://schemas.microsoft.com/office/powerpoint/2010/main" val="93190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F395-A2C8-238F-E74B-444810B23C03}"/>
              </a:ext>
            </a:extLst>
          </p:cNvPr>
          <p:cNvSpPr>
            <a:spLocks noGrp="1"/>
          </p:cNvSpPr>
          <p:nvPr>
            <p:ph type="title"/>
          </p:nvPr>
        </p:nvSpPr>
        <p:spPr/>
        <p:txBody>
          <a:bodyPr/>
          <a:lstStyle/>
          <a:p>
            <a:r>
              <a:rPr lang="en-US" b="1"/>
              <a:t>Core Elements of a Crisis Communication Plan</a:t>
            </a:r>
            <a:endParaRPr lang="en-GB" b="1"/>
          </a:p>
        </p:txBody>
      </p:sp>
      <p:sp>
        <p:nvSpPr>
          <p:cNvPr id="3" name="Content Placeholder 2">
            <a:extLst>
              <a:ext uri="{FF2B5EF4-FFF2-40B4-BE49-F238E27FC236}">
                <a16:creationId xmlns:a16="http://schemas.microsoft.com/office/drawing/2014/main" id="{FC06FDFA-41A1-D17A-FABC-1EB17CE2EA0E}"/>
              </a:ext>
            </a:extLst>
          </p:cNvPr>
          <p:cNvSpPr>
            <a:spLocks noGrp="1"/>
          </p:cNvSpPr>
          <p:nvPr>
            <p:ph idx="1"/>
          </p:nvPr>
        </p:nvSpPr>
        <p:spPr>
          <a:xfrm>
            <a:off x="1070768" y="2046739"/>
            <a:ext cx="10050463" cy="4195481"/>
          </a:xfrm>
        </p:spPr>
        <p:txBody>
          <a:bodyPr/>
          <a:lstStyle/>
          <a:p>
            <a:r>
              <a:rPr lang="en-US" b="1"/>
              <a:t>Establish a crisis team and assign roles. </a:t>
            </a:r>
            <a:r>
              <a:rPr lang="en-US" b="1">
                <a:sym typeface="Wingdings" panose="05000000000000000000" pitchFamily="2" charset="2"/>
              </a:rPr>
              <a:t> </a:t>
            </a:r>
            <a:r>
              <a:rPr lang="en-US">
                <a:sym typeface="Wingdings" panose="05000000000000000000" pitchFamily="2" charset="2"/>
              </a:rPr>
              <a:t>Identify who will handle different parts of the response. Select 2-5 people who will lead the response and communicate externally. This includes a spokesperson, a communications lead to gather accurate information, and team members who handle specific tasks. A well-prepared team can respond quickly and professionally. </a:t>
            </a:r>
            <a:br>
              <a:rPr lang="en-US">
                <a:sym typeface="Wingdings" panose="05000000000000000000" pitchFamily="2" charset="2"/>
              </a:rPr>
            </a:br>
            <a:endParaRPr lang="en-US" b="1">
              <a:sym typeface="Wingdings" panose="05000000000000000000" pitchFamily="2" charset="2"/>
            </a:endParaRPr>
          </a:p>
          <a:p>
            <a:r>
              <a:rPr lang="en-US" b="1">
                <a:sym typeface="Wingdings" panose="05000000000000000000" pitchFamily="2" charset="2"/>
              </a:rPr>
              <a:t>Define key audiences and messages  </a:t>
            </a:r>
            <a:r>
              <a:rPr lang="en-US">
                <a:sym typeface="Wingdings" panose="05000000000000000000" pitchFamily="2" charset="2"/>
              </a:rPr>
              <a:t>Get clear on who needs to know about the crisis. Whether it’s stakeholders, local community members, media and journalists, or team members, you will need to craft a core message explaining what happened, which steps you’re taking, and how the issue is being managed. </a:t>
            </a:r>
            <a:endParaRPr lang="en-GB" b="1"/>
          </a:p>
        </p:txBody>
      </p:sp>
      <p:pic>
        <p:nvPicPr>
          <p:cNvPr id="5" name="Graphic 4" descr="Cycle with people with solid fill">
            <a:extLst>
              <a:ext uri="{FF2B5EF4-FFF2-40B4-BE49-F238E27FC236}">
                <a16:creationId xmlns:a16="http://schemas.microsoft.com/office/drawing/2014/main" id="{4C09B029-E7A3-7593-A066-11562523F0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23405" y="5276335"/>
            <a:ext cx="1453978" cy="1453978"/>
          </a:xfrm>
          <a:prstGeom prst="rect">
            <a:avLst/>
          </a:prstGeom>
        </p:spPr>
      </p:pic>
    </p:spTree>
    <p:extLst>
      <p:ext uri="{BB962C8B-B14F-4D97-AF65-F5344CB8AC3E}">
        <p14:creationId xmlns:p14="http://schemas.microsoft.com/office/powerpoint/2010/main" val="162522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B9538A-2A89-47DD-996C-7D2BE2AB6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B848A-DEA9-27ED-036F-C3AFB49B10D1}"/>
              </a:ext>
            </a:extLst>
          </p:cNvPr>
          <p:cNvSpPr>
            <a:spLocks noGrp="1"/>
          </p:cNvSpPr>
          <p:nvPr>
            <p:ph type="title"/>
          </p:nvPr>
        </p:nvSpPr>
        <p:spPr>
          <a:xfrm>
            <a:off x="643855" y="1447800"/>
            <a:ext cx="3108626" cy="4572000"/>
          </a:xfrm>
        </p:spPr>
        <p:txBody>
          <a:bodyPr anchor="ctr">
            <a:normAutofit/>
          </a:bodyPr>
          <a:lstStyle/>
          <a:p>
            <a:r>
              <a:rPr lang="en-US" sz="3600" b="1">
                <a:solidFill>
                  <a:srgbClr val="EBEBEB"/>
                </a:solidFill>
              </a:rPr>
              <a:t>Develop Key Messages</a:t>
            </a:r>
            <a:endParaRPr lang="en-GB" sz="3600" b="1">
              <a:solidFill>
                <a:srgbClr val="EBEBEB"/>
              </a:solidFill>
            </a:endParaRPr>
          </a:p>
        </p:txBody>
      </p:sp>
      <p:sp>
        <p:nvSpPr>
          <p:cNvPr id="11" name="Freeform: Shape 10">
            <a:extLst>
              <a:ext uri="{FF2B5EF4-FFF2-40B4-BE49-F238E27FC236}">
                <a16:creationId xmlns:a16="http://schemas.microsoft.com/office/drawing/2014/main" id="{E625979B-5325-4898-8EF9-5C174B192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34B22E2B-30D5-47A4-97C5-091EA1AB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9B6DA3CD-A002-40ED-8194-B4E637BD7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aphicFrame>
        <p:nvGraphicFramePr>
          <p:cNvPr id="5" name="Content Placeholder 2">
            <a:extLst>
              <a:ext uri="{FF2B5EF4-FFF2-40B4-BE49-F238E27FC236}">
                <a16:creationId xmlns:a16="http://schemas.microsoft.com/office/drawing/2014/main" id="{637C2F31-42F6-7C70-0633-24ABABFCF7AC}"/>
              </a:ext>
            </a:extLst>
          </p:cNvPr>
          <p:cNvGraphicFramePr>
            <a:graphicFrameLocks noGrp="1"/>
          </p:cNvGraphicFramePr>
          <p:nvPr>
            <p:ph idx="1"/>
            <p:extLst>
              <p:ext uri="{D42A27DB-BD31-4B8C-83A1-F6EECF244321}">
                <p14:modId xmlns:p14="http://schemas.microsoft.com/office/powerpoint/2010/main" val="266605642"/>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067187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571C-341C-4153-5C0D-A455805442E6}"/>
              </a:ext>
            </a:extLst>
          </p:cNvPr>
          <p:cNvSpPr>
            <a:spLocks noGrp="1"/>
          </p:cNvSpPr>
          <p:nvPr>
            <p:ph type="title"/>
          </p:nvPr>
        </p:nvSpPr>
        <p:spPr>
          <a:xfrm>
            <a:off x="4706649" y="629266"/>
            <a:ext cx="5343203" cy="1641986"/>
          </a:xfrm>
        </p:spPr>
        <p:txBody>
          <a:bodyPr>
            <a:normAutofit/>
          </a:bodyPr>
          <a:lstStyle/>
          <a:p>
            <a:r>
              <a:rPr lang="en-US" sz="4400" b="1"/>
              <a:t>Communication Timeline</a:t>
            </a:r>
            <a:endParaRPr lang="en-GB" sz="4400" b="1"/>
          </a:p>
        </p:txBody>
      </p:sp>
      <p:pic>
        <p:nvPicPr>
          <p:cNvPr id="4" name="Picture 3">
            <a:extLst>
              <a:ext uri="{FF2B5EF4-FFF2-40B4-BE49-F238E27FC236}">
                <a16:creationId xmlns:a16="http://schemas.microsoft.com/office/drawing/2014/main" id="{53A96853-02C8-41EA-7F6A-C0544E3A7DCB}"/>
              </a:ext>
            </a:extLst>
          </p:cNvPr>
          <p:cNvPicPr>
            <a:picLocks noChangeAspect="1"/>
          </p:cNvPicPr>
          <p:nvPr/>
        </p:nvPicPr>
        <p:blipFill>
          <a:blip r:embed="rId3"/>
          <a:srcRect l="8228" r="6918"/>
          <a:stretch/>
        </p:blipFill>
        <p:spPr>
          <a:xfrm>
            <a:off x="-1" y="10"/>
            <a:ext cx="4058949" cy="6857990"/>
          </a:xfrm>
          <a:prstGeom prst="rect">
            <a:avLst/>
          </a:prstGeom>
        </p:spPr>
      </p:pic>
      <p:sp>
        <p:nvSpPr>
          <p:cNvPr id="3" name="Content Placeholder 2">
            <a:extLst>
              <a:ext uri="{FF2B5EF4-FFF2-40B4-BE49-F238E27FC236}">
                <a16:creationId xmlns:a16="http://schemas.microsoft.com/office/drawing/2014/main" id="{1EC64A23-7CCE-B82D-452D-4979540732C3}"/>
              </a:ext>
            </a:extLst>
          </p:cNvPr>
          <p:cNvSpPr>
            <a:spLocks noGrp="1"/>
          </p:cNvSpPr>
          <p:nvPr>
            <p:ph idx="1"/>
          </p:nvPr>
        </p:nvSpPr>
        <p:spPr>
          <a:xfrm>
            <a:off x="4706649" y="2438400"/>
            <a:ext cx="6828126" cy="3809999"/>
          </a:xfrm>
        </p:spPr>
        <p:txBody>
          <a:bodyPr>
            <a:normAutofit lnSpcReduction="10000"/>
          </a:bodyPr>
          <a:lstStyle/>
          <a:p>
            <a:pPr>
              <a:lnSpc>
                <a:spcPct val="90000"/>
              </a:lnSpc>
            </a:pPr>
            <a:r>
              <a:rPr lang="en-US" sz="1700" b="1"/>
              <a:t>Initial response </a:t>
            </a:r>
            <a:r>
              <a:rPr lang="en-US" sz="1700">
                <a:sym typeface="Wingdings" panose="05000000000000000000" pitchFamily="2" charset="2"/>
              </a:rPr>
              <a:t> As soon as the crisis arises, put out a quick acknowledgement. Even something brief shows you’re on top of the situation. This prevents any speculation and helps keep the story under your control.</a:t>
            </a:r>
            <a:br>
              <a:rPr lang="en-US" sz="1700">
                <a:sym typeface="Wingdings" panose="05000000000000000000" pitchFamily="2" charset="2"/>
              </a:rPr>
            </a:br>
            <a:r>
              <a:rPr lang="en-US" sz="1700">
                <a:sym typeface="Wingdings" panose="05000000000000000000" pitchFamily="2" charset="2"/>
              </a:rPr>
              <a:t> </a:t>
            </a:r>
          </a:p>
          <a:p>
            <a:pPr>
              <a:lnSpc>
                <a:spcPct val="90000"/>
              </a:lnSpc>
            </a:pPr>
            <a:r>
              <a:rPr lang="en-US" sz="1700" b="1">
                <a:sym typeface="Wingdings" panose="05000000000000000000" pitchFamily="2" charset="2"/>
              </a:rPr>
              <a:t>Ongoing updates and final resolution </a:t>
            </a:r>
            <a:r>
              <a:rPr lang="en-US" sz="1700">
                <a:sym typeface="Wingdings" panose="05000000000000000000" pitchFamily="2" charset="2"/>
              </a:rPr>
              <a:t> Keep the audience informed with periodic updates as the situation progresses. </a:t>
            </a:r>
            <a:br>
              <a:rPr lang="en-US" sz="1700">
                <a:sym typeface="Wingdings" panose="05000000000000000000" pitchFamily="2" charset="2"/>
              </a:rPr>
            </a:br>
            <a:endParaRPr lang="en-US" sz="1700">
              <a:sym typeface="Wingdings" panose="05000000000000000000" pitchFamily="2" charset="2"/>
            </a:endParaRPr>
          </a:p>
          <a:p>
            <a:pPr>
              <a:lnSpc>
                <a:spcPct val="90000"/>
              </a:lnSpc>
            </a:pPr>
            <a:r>
              <a:rPr lang="en-US" sz="1700" b="1">
                <a:sym typeface="Wingdings" panose="05000000000000000000" pitchFamily="2" charset="2"/>
              </a:rPr>
              <a:t>Once the crisis is resolved</a:t>
            </a:r>
            <a:r>
              <a:rPr lang="en-US" sz="1700">
                <a:sym typeface="Wingdings" panose="05000000000000000000" pitchFamily="2" charset="2"/>
              </a:rPr>
              <a:t>, provide a final statement summarizing the outcome and any follow-up steps. </a:t>
            </a:r>
          </a:p>
          <a:p>
            <a:pPr>
              <a:lnSpc>
                <a:spcPct val="90000"/>
              </a:lnSpc>
            </a:pPr>
            <a:endParaRPr lang="en-US" sz="1700">
              <a:sym typeface="Wingdings" panose="05000000000000000000" pitchFamily="2" charset="2"/>
            </a:endParaRPr>
          </a:p>
          <a:p>
            <a:pPr marL="0" indent="0">
              <a:lnSpc>
                <a:spcPct val="90000"/>
              </a:lnSpc>
              <a:buNone/>
            </a:pPr>
            <a:r>
              <a:rPr lang="en-US">
                <a:sym typeface="Wingdings" panose="05000000000000000000" pitchFamily="2" charset="2"/>
              </a:rPr>
              <a:t>Remember : </a:t>
            </a:r>
            <a:br>
              <a:rPr lang="en-US">
                <a:sym typeface="Wingdings" panose="05000000000000000000" pitchFamily="2" charset="2"/>
              </a:rPr>
            </a:br>
            <a:r>
              <a:rPr lang="en-US" b="1">
                <a:sym typeface="Wingdings" panose="05000000000000000000" pitchFamily="2" charset="2"/>
              </a:rPr>
              <a:t>Transparency builds trust and </a:t>
            </a:r>
            <a:br>
              <a:rPr lang="en-US" b="1">
                <a:sym typeface="Wingdings" panose="05000000000000000000" pitchFamily="2" charset="2"/>
              </a:rPr>
            </a:br>
            <a:r>
              <a:rPr lang="en-US" b="1">
                <a:sym typeface="Wingdings" panose="05000000000000000000" pitchFamily="2" charset="2"/>
              </a:rPr>
              <a:t>reassures your audience!</a:t>
            </a:r>
          </a:p>
          <a:p>
            <a:pPr marL="0" indent="0">
              <a:lnSpc>
                <a:spcPct val="90000"/>
              </a:lnSpc>
              <a:buNone/>
            </a:pPr>
            <a:endParaRPr lang="en-GB" sz="1700" b="1"/>
          </a:p>
        </p:txBody>
      </p:sp>
      <p:pic>
        <p:nvPicPr>
          <p:cNvPr id="6" name="Graphic 5" descr="Lightbulb and gear with solid fill">
            <a:extLst>
              <a:ext uri="{FF2B5EF4-FFF2-40B4-BE49-F238E27FC236}">
                <a16:creationId xmlns:a16="http://schemas.microsoft.com/office/drawing/2014/main" id="{4DE8F750-DC8C-7C5E-3BF9-78EF98F377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60227" y="5072448"/>
            <a:ext cx="914400" cy="914400"/>
          </a:xfrm>
          <a:prstGeom prst="rect">
            <a:avLst/>
          </a:prstGeom>
        </p:spPr>
      </p:pic>
    </p:spTree>
    <p:extLst>
      <p:ext uri="{BB962C8B-B14F-4D97-AF65-F5344CB8AC3E}">
        <p14:creationId xmlns:p14="http://schemas.microsoft.com/office/powerpoint/2010/main" val="161952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0CE0-6EFD-462E-130F-A8457BF680C2}"/>
              </a:ext>
            </a:extLst>
          </p:cNvPr>
          <p:cNvSpPr>
            <a:spLocks noGrp="1"/>
          </p:cNvSpPr>
          <p:nvPr>
            <p:ph type="title"/>
          </p:nvPr>
        </p:nvSpPr>
        <p:spPr/>
        <p:txBody>
          <a:bodyPr/>
          <a:lstStyle/>
          <a:p>
            <a:r>
              <a:rPr lang="en-US" sz="4800" b="1"/>
              <a:t>Monitor and Reflect	</a:t>
            </a:r>
            <a:endParaRPr lang="en-GB" sz="4800" b="1"/>
          </a:p>
        </p:txBody>
      </p:sp>
      <p:sp>
        <p:nvSpPr>
          <p:cNvPr id="3" name="Content Placeholder 2">
            <a:extLst>
              <a:ext uri="{FF2B5EF4-FFF2-40B4-BE49-F238E27FC236}">
                <a16:creationId xmlns:a16="http://schemas.microsoft.com/office/drawing/2014/main" id="{C31BBC47-DC7D-904B-FB21-8645FBFB8E2C}"/>
              </a:ext>
            </a:extLst>
          </p:cNvPr>
          <p:cNvSpPr>
            <a:spLocks noGrp="1"/>
          </p:cNvSpPr>
          <p:nvPr>
            <p:ph idx="1"/>
          </p:nvPr>
        </p:nvSpPr>
        <p:spPr>
          <a:xfrm>
            <a:off x="400050" y="1504950"/>
            <a:ext cx="8134350" cy="4900332"/>
          </a:xfrm>
        </p:spPr>
        <p:txBody>
          <a:bodyPr>
            <a:normAutofit fontScale="92500" lnSpcReduction="20000"/>
          </a:bodyPr>
          <a:lstStyle/>
          <a:p>
            <a:r>
              <a:rPr lang="en-US" b="1"/>
              <a:t>Gather feedback and evaluate effectiveness. </a:t>
            </a:r>
            <a:r>
              <a:rPr lang="en-US">
                <a:sym typeface="Wingdings" panose="05000000000000000000" pitchFamily="2" charset="2"/>
              </a:rPr>
              <a:t> After the crisis, be sure to collect feedback from both your audience and team members. Understanding what did and didn’t work will help you refine the plan for future situations.</a:t>
            </a:r>
          </a:p>
          <a:p>
            <a:pPr lvl="1"/>
            <a:r>
              <a:rPr lang="en-US">
                <a:sym typeface="Wingdings" panose="05000000000000000000" pitchFamily="2" charset="2"/>
              </a:rPr>
              <a:t>Social media comments  Address questions/concerns as they arise. </a:t>
            </a:r>
          </a:p>
          <a:p>
            <a:pPr lvl="1"/>
            <a:r>
              <a:rPr lang="en-US">
                <a:sym typeface="Wingdings" panose="05000000000000000000" pitchFamily="2" charset="2"/>
              </a:rPr>
              <a:t>Stakeholder feedback  Check in with stakeholders to see that they feel informed. </a:t>
            </a:r>
          </a:p>
          <a:p>
            <a:pPr lvl="1"/>
            <a:r>
              <a:rPr lang="en-US">
                <a:sym typeface="Wingdings" panose="05000000000000000000" pitchFamily="2" charset="2"/>
              </a:rPr>
              <a:t>Media coverage  Review news articles to see if your message is being accurately represented. </a:t>
            </a:r>
            <a:br>
              <a:rPr lang="en-US">
                <a:sym typeface="Wingdings" panose="05000000000000000000" pitchFamily="2" charset="2"/>
              </a:rPr>
            </a:br>
            <a:r>
              <a:rPr lang="en-US">
                <a:sym typeface="Wingdings" panose="05000000000000000000" pitchFamily="2" charset="2"/>
              </a:rPr>
              <a:t> </a:t>
            </a:r>
          </a:p>
          <a:p>
            <a:r>
              <a:rPr lang="en-US" b="1">
                <a:sym typeface="Wingdings" panose="05000000000000000000" pitchFamily="2" charset="2"/>
              </a:rPr>
              <a:t>Adjust the plan for future preparedness. </a:t>
            </a:r>
            <a:r>
              <a:rPr lang="en-US">
                <a:sym typeface="Wingdings" panose="05000000000000000000" pitchFamily="2" charset="2"/>
              </a:rPr>
              <a:t> Use each experience as a learning opportunity to strengthen your approach. Ask yourself: </a:t>
            </a:r>
          </a:p>
          <a:p>
            <a:pPr lvl="1"/>
            <a:r>
              <a:rPr lang="en-US">
                <a:sym typeface="Wingdings" panose="05000000000000000000" pitchFamily="2" charset="2"/>
              </a:rPr>
              <a:t>Were our messages clear and effective? </a:t>
            </a:r>
          </a:p>
          <a:p>
            <a:pPr lvl="1"/>
            <a:r>
              <a:rPr lang="en-US">
                <a:sym typeface="Wingdings" panose="05000000000000000000" pitchFamily="2" charset="2"/>
              </a:rPr>
              <a:t>Did we reach all key audiences in a timely manner? </a:t>
            </a:r>
          </a:p>
          <a:p>
            <a:pPr lvl="1"/>
            <a:r>
              <a:rPr lang="en-US">
                <a:sym typeface="Wingdings" panose="05000000000000000000" pitchFamily="2" charset="2"/>
              </a:rPr>
              <a:t>What can we do better next time? </a:t>
            </a:r>
            <a:endParaRPr lang="en-GB"/>
          </a:p>
        </p:txBody>
      </p:sp>
      <p:pic>
        <p:nvPicPr>
          <p:cNvPr id="5" name="Graphic 4" descr="Checklist with solid fill">
            <a:extLst>
              <a:ext uri="{FF2B5EF4-FFF2-40B4-BE49-F238E27FC236}">
                <a16:creationId xmlns:a16="http://schemas.microsoft.com/office/drawing/2014/main" id="{EEF929F7-92B1-BF5C-DB65-A939CF54F4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960" y="2327919"/>
            <a:ext cx="2202162" cy="2202162"/>
          </a:xfrm>
          <a:prstGeom prst="rect">
            <a:avLst/>
          </a:prstGeom>
        </p:spPr>
      </p:pic>
    </p:spTree>
    <p:extLst>
      <p:ext uri="{BB962C8B-B14F-4D97-AF65-F5344CB8AC3E}">
        <p14:creationId xmlns:p14="http://schemas.microsoft.com/office/powerpoint/2010/main" val="166175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70B343FF-2E23-43A4-A06E-58C732FF5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A60F757-9C7B-629E-A544-351275B853B3}"/>
              </a:ext>
            </a:extLst>
          </p:cNvPr>
          <p:cNvSpPr>
            <a:spLocks noGrp="1"/>
          </p:cNvSpPr>
          <p:nvPr>
            <p:ph type="title"/>
          </p:nvPr>
        </p:nvSpPr>
        <p:spPr>
          <a:xfrm>
            <a:off x="648930" y="629267"/>
            <a:ext cx="9252154" cy="1016654"/>
          </a:xfrm>
        </p:spPr>
        <p:txBody>
          <a:bodyPr>
            <a:normAutofit/>
          </a:bodyPr>
          <a:lstStyle/>
          <a:p>
            <a:r>
              <a:rPr lang="en-US" b="1"/>
              <a:t>4. Digital Publication Tips</a:t>
            </a:r>
            <a:endParaRPr lang="en-GB" b="1"/>
          </a:p>
        </p:txBody>
      </p:sp>
      <p:sp>
        <p:nvSpPr>
          <p:cNvPr id="11" name="Rectangle 10">
            <a:extLst>
              <a:ext uri="{FF2B5EF4-FFF2-40B4-BE49-F238E27FC236}">
                <a16:creationId xmlns:a16="http://schemas.microsoft.com/office/drawing/2014/main" id="{90471E06-C9EC-4B3D-9080-2D75FF3AF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6AF66A71-3CC4-4EE2-A759-0F0ACE6C4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44B31D99-7572-9A61-40B4-5F487AE0A777}"/>
              </a:ext>
            </a:extLst>
          </p:cNvPr>
          <p:cNvSpPr>
            <a:spLocks noGrp="1"/>
          </p:cNvSpPr>
          <p:nvPr>
            <p:ph idx="1"/>
          </p:nvPr>
        </p:nvSpPr>
        <p:spPr>
          <a:xfrm>
            <a:off x="648931" y="2548281"/>
            <a:ext cx="7153602" cy="3658689"/>
          </a:xfrm>
        </p:spPr>
        <p:txBody>
          <a:bodyPr>
            <a:normAutofit/>
          </a:bodyPr>
          <a:lstStyle/>
          <a:p>
            <a:r>
              <a:rPr lang="en-US" b="1">
                <a:solidFill>
                  <a:schemeClr val="bg1"/>
                </a:solidFill>
              </a:rPr>
              <a:t>Creating engaging and clear content </a:t>
            </a:r>
            <a:r>
              <a:rPr lang="en-US">
                <a:solidFill>
                  <a:schemeClr val="bg1"/>
                </a:solidFill>
                <a:sym typeface="Wingdings" panose="05000000000000000000" pitchFamily="2" charset="2"/>
              </a:rPr>
              <a:t> Digital publications are a primary way to reach audiences today. Clear, well-structured content keeps readers engaged and helps you effectively communicate complex information. </a:t>
            </a:r>
            <a:br>
              <a:rPr lang="en-US">
                <a:solidFill>
                  <a:schemeClr val="bg1"/>
                </a:solidFill>
                <a:sym typeface="Wingdings" panose="05000000000000000000" pitchFamily="2" charset="2"/>
              </a:rPr>
            </a:br>
            <a:endParaRPr lang="en-US">
              <a:solidFill>
                <a:schemeClr val="bg1"/>
              </a:solidFill>
            </a:endParaRPr>
          </a:p>
          <a:p>
            <a:r>
              <a:rPr lang="en-US">
                <a:solidFill>
                  <a:schemeClr val="bg1"/>
                </a:solidFill>
              </a:rPr>
              <a:t>Start by asking yourself:</a:t>
            </a:r>
          </a:p>
          <a:p>
            <a:pPr marL="857250" lvl="1" indent="-457200">
              <a:buFont typeface="+mj-lt"/>
              <a:buAutoNum type="arabicPeriod"/>
            </a:pPr>
            <a:r>
              <a:rPr lang="en-US" b="1">
                <a:solidFill>
                  <a:schemeClr val="bg1"/>
                </a:solidFill>
              </a:rPr>
              <a:t>What’s the main </a:t>
            </a:r>
            <a:r>
              <a:rPr lang="en-US" b="1" u="sng">
                <a:solidFill>
                  <a:schemeClr val="bg1"/>
                </a:solidFill>
              </a:rPr>
              <a:t>purpose</a:t>
            </a:r>
            <a:r>
              <a:rPr lang="en-US" b="1">
                <a:solidFill>
                  <a:schemeClr val="bg1"/>
                </a:solidFill>
              </a:rPr>
              <a:t> of your publication?</a:t>
            </a:r>
          </a:p>
          <a:p>
            <a:pPr marL="857250" lvl="1" indent="-457200">
              <a:buFont typeface="+mj-lt"/>
              <a:buAutoNum type="arabicPeriod"/>
            </a:pPr>
            <a:r>
              <a:rPr lang="en-US" b="1">
                <a:solidFill>
                  <a:schemeClr val="bg1"/>
                </a:solidFill>
              </a:rPr>
              <a:t>Who is your </a:t>
            </a:r>
            <a:r>
              <a:rPr lang="en-US" b="1" u="sng">
                <a:solidFill>
                  <a:schemeClr val="bg1"/>
                </a:solidFill>
              </a:rPr>
              <a:t>audience</a:t>
            </a:r>
            <a:r>
              <a:rPr lang="en-US" b="1">
                <a:solidFill>
                  <a:schemeClr val="bg1"/>
                </a:solidFill>
              </a:rPr>
              <a:t>? </a:t>
            </a:r>
            <a:r>
              <a:rPr lang="en-US">
                <a:solidFill>
                  <a:schemeClr val="bg1"/>
                </a:solidFill>
                <a:sym typeface="Wingdings" panose="05000000000000000000" pitchFamily="2" charset="2"/>
              </a:rPr>
              <a:t> This helps you guide the tone, language, and design of the publication. </a:t>
            </a:r>
          </a:p>
        </p:txBody>
      </p:sp>
      <p:pic>
        <p:nvPicPr>
          <p:cNvPr id="4" name="Picture 3">
            <a:extLst>
              <a:ext uri="{FF2B5EF4-FFF2-40B4-BE49-F238E27FC236}">
                <a16:creationId xmlns:a16="http://schemas.microsoft.com/office/drawing/2014/main" id="{479EEAA8-46F3-2F66-4682-86AF28945A99}"/>
              </a:ext>
            </a:extLst>
          </p:cNvPr>
          <p:cNvPicPr>
            <a:picLocks noChangeAspect="1"/>
          </p:cNvPicPr>
          <p:nvPr/>
        </p:nvPicPr>
        <p:blipFill>
          <a:blip r:embed="rId3"/>
          <a:stretch>
            <a:fillRect/>
          </a:stretch>
        </p:blipFill>
        <p:spPr>
          <a:xfrm>
            <a:off x="8257462" y="2548281"/>
            <a:ext cx="3158490" cy="3662018"/>
          </a:xfrm>
          <a:prstGeom prst="rect">
            <a:avLst/>
          </a:prstGeom>
          <a:effectLst/>
        </p:spPr>
      </p:pic>
    </p:spTree>
    <p:extLst>
      <p:ext uri="{BB962C8B-B14F-4D97-AF65-F5344CB8AC3E}">
        <p14:creationId xmlns:p14="http://schemas.microsoft.com/office/powerpoint/2010/main" val="3404408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6316-8852-7804-084F-6971297B2BE0}"/>
              </a:ext>
            </a:extLst>
          </p:cNvPr>
          <p:cNvSpPr>
            <a:spLocks noGrp="1"/>
          </p:cNvSpPr>
          <p:nvPr>
            <p:ph type="title"/>
          </p:nvPr>
        </p:nvSpPr>
        <p:spPr/>
        <p:txBody>
          <a:bodyPr/>
          <a:lstStyle/>
          <a:p>
            <a:r>
              <a:rPr lang="en-US" b="1"/>
              <a:t>Keep Content Clear and Concise</a:t>
            </a:r>
            <a:endParaRPr lang="en-GB" b="1"/>
          </a:p>
        </p:txBody>
      </p:sp>
      <p:sp>
        <p:nvSpPr>
          <p:cNvPr id="3" name="Content Placeholder 2">
            <a:extLst>
              <a:ext uri="{FF2B5EF4-FFF2-40B4-BE49-F238E27FC236}">
                <a16:creationId xmlns:a16="http://schemas.microsoft.com/office/drawing/2014/main" id="{E6A26824-91EE-BCB7-C617-74BFE22A4C12}"/>
              </a:ext>
            </a:extLst>
          </p:cNvPr>
          <p:cNvSpPr>
            <a:spLocks noGrp="1"/>
          </p:cNvSpPr>
          <p:nvPr>
            <p:ph idx="1"/>
          </p:nvPr>
        </p:nvSpPr>
        <p:spPr>
          <a:xfrm>
            <a:off x="504825" y="1581150"/>
            <a:ext cx="10791825" cy="4667249"/>
          </a:xfrm>
        </p:spPr>
        <p:txBody>
          <a:bodyPr>
            <a:normAutofit fontScale="92500" lnSpcReduction="10000"/>
          </a:bodyPr>
          <a:lstStyle/>
          <a:p>
            <a:r>
              <a:rPr lang="en-US" b="1"/>
              <a:t>Focus on key points. </a:t>
            </a:r>
            <a:r>
              <a:rPr lang="en-US">
                <a:sym typeface="Wingdings" panose="05000000000000000000" pitchFamily="2" charset="2"/>
              </a:rPr>
              <a:t> Limit each section to only the essential information to help readers quickly grasp main ideas without feeling overwhelmed by the flow of information. </a:t>
            </a:r>
            <a:br>
              <a:rPr lang="en-US">
                <a:sym typeface="Wingdings" panose="05000000000000000000" pitchFamily="2" charset="2"/>
              </a:rPr>
            </a:br>
            <a:endParaRPr lang="en-US">
              <a:sym typeface="Wingdings" panose="05000000000000000000" pitchFamily="2" charset="2"/>
            </a:endParaRPr>
          </a:p>
          <a:p>
            <a:r>
              <a:rPr lang="en-US" b="1">
                <a:sym typeface="Wingdings" panose="05000000000000000000" pitchFamily="2" charset="2"/>
              </a:rPr>
              <a:t>Use simple language. </a:t>
            </a:r>
            <a:r>
              <a:rPr lang="en-US">
                <a:sym typeface="Wingdings" panose="05000000000000000000" pitchFamily="2" charset="2"/>
              </a:rPr>
              <a:t> Avoid jargon or overly technical terms.</a:t>
            </a:r>
            <a:br>
              <a:rPr lang="en-US">
                <a:sym typeface="Wingdings" panose="05000000000000000000" pitchFamily="2" charset="2"/>
              </a:rPr>
            </a:br>
            <a:endParaRPr lang="en-US">
              <a:sym typeface="Wingdings" panose="05000000000000000000" pitchFamily="2" charset="2"/>
            </a:endParaRPr>
          </a:p>
          <a:p>
            <a:r>
              <a:rPr lang="en-US" b="1">
                <a:sym typeface="Wingdings" panose="05000000000000000000" pitchFamily="2" charset="2"/>
              </a:rPr>
              <a:t>Use headings and subheadings. </a:t>
            </a:r>
            <a:r>
              <a:rPr lang="en-US">
                <a:sym typeface="Wingdings" panose="05000000000000000000" pitchFamily="2" charset="2"/>
              </a:rPr>
              <a:t> Organize content with headings, subheadings, and bullet points to make it easier for readers to skim and quickly locate key information. </a:t>
            </a:r>
            <a:br>
              <a:rPr lang="en-US">
                <a:sym typeface="Wingdings" panose="05000000000000000000" pitchFamily="2" charset="2"/>
              </a:rPr>
            </a:br>
            <a:endParaRPr lang="en-US">
              <a:sym typeface="Wingdings" panose="05000000000000000000" pitchFamily="2" charset="2"/>
            </a:endParaRPr>
          </a:p>
          <a:p>
            <a:r>
              <a:rPr lang="en-US" b="1">
                <a:sym typeface="Wingdings" panose="05000000000000000000" pitchFamily="2" charset="2"/>
              </a:rPr>
              <a:t>Emphasize white space </a:t>
            </a:r>
            <a:r>
              <a:rPr lang="en-US">
                <a:sym typeface="Wingdings" panose="05000000000000000000" pitchFamily="2" charset="2"/>
              </a:rPr>
              <a:t>(areas without text or images)  This gives your content breathing room. Balanced design helps with readability, focus, and reduces visual clutter. </a:t>
            </a:r>
            <a:br>
              <a:rPr lang="en-US">
                <a:sym typeface="Wingdings" panose="05000000000000000000" pitchFamily="2" charset="2"/>
              </a:rPr>
            </a:br>
            <a:endParaRPr lang="en-US">
              <a:sym typeface="Wingdings" panose="05000000000000000000" pitchFamily="2" charset="2"/>
            </a:endParaRPr>
          </a:p>
          <a:p>
            <a:r>
              <a:rPr lang="en-US" b="1">
                <a:sym typeface="Wingdings" panose="05000000000000000000" pitchFamily="2" charset="2"/>
              </a:rPr>
              <a:t>Bold or highlight important information  </a:t>
            </a:r>
            <a:r>
              <a:rPr lang="en-US">
                <a:sym typeface="Wingdings" panose="05000000000000000000" pitchFamily="2" charset="2"/>
              </a:rPr>
              <a:t>Be sure you don’t overdo it. Too much emphasis can be distracting and confusing. </a:t>
            </a:r>
          </a:p>
          <a:p>
            <a:endParaRPr lang="en-GB"/>
          </a:p>
        </p:txBody>
      </p:sp>
    </p:spTree>
    <p:extLst>
      <p:ext uri="{BB962C8B-B14F-4D97-AF65-F5344CB8AC3E}">
        <p14:creationId xmlns:p14="http://schemas.microsoft.com/office/powerpoint/2010/main" val="392740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9"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A74D092-2348-0C26-D21D-CE4EEBD0180C}"/>
              </a:ext>
            </a:extLst>
          </p:cNvPr>
          <p:cNvSpPr>
            <a:spLocks noGrp="1"/>
          </p:cNvSpPr>
          <p:nvPr>
            <p:ph type="title"/>
          </p:nvPr>
        </p:nvSpPr>
        <p:spPr>
          <a:xfrm>
            <a:off x="648930" y="629267"/>
            <a:ext cx="9252154" cy="1016654"/>
          </a:xfrm>
        </p:spPr>
        <p:txBody>
          <a:bodyPr>
            <a:normAutofit/>
          </a:bodyPr>
          <a:lstStyle/>
          <a:p>
            <a:r>
              <a:rPr lang="en-US" b="1">
                <a:solidFill>
                  <a:srgbClr val="EBEBEB"/>
                </a:solidFill>
              </a:rPr>
              <a:t>Webinar Overview</a:t>
            </a:r>
            <a:endParaRPr lang="en-GB" b="1">
              <a:solidFill>
                <a:srgbClr val="EBEBEB"/>
              </a:solidFill>
            </a:endParaRPr>
          </a:p>
        </p:txBody>
      </p:sp>
      <p:sp>
        <p:nvSpPr>
          <p:cNvPr id="41" name="Rectangle 40">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Freeform: Shape 42">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GB"/>
          </a:p>
        </p:txBody>
      </p:sp>
      <p:graphicFrame>
        <p:nvGraphicFramePr>
          <p:cNvPr id="32" name="Content Placeholder 2">
            <a:extLst>
              <a:ext uri="{FF2B5EF4-FFF2-40B4-BE49-F238E27FC236}">
                <a16:creationId xmlns:a16="http://schemas.microsoft.com/office/drawing/2014/main" id="{5BDDEB76-BE2C-5EA3-13F6-E404488C217E}"/>
              </a:ext>
            </a:extLst>
          </p:cNvPr>
          <p:cNvGraphicFramePr>
            <a:graphicFrameLocks noGrp="1"/>
          </p:cNvGraphicFramePr>
          <p:nvPr>
            <p:ph idx="1"/>
            <p:extLst>
              <p:ext uri="{D42A27DB-BD31-4B8C-83A1-F6EECF244321}">
                <p14:modId xmlns:p14="http://schemas.microsoft.com/office/powerpoint/2010/main" val="4038574461"/>
              </p:ext>
            </p:extLst>
          </p:nvPr>
        </p:nvGraphicFramePr>
        <p:xfrm>
          <a:off x="648930" y="252450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85442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3EE1-94A2-C9CA-E5E2-001AA74B5998}"/>
              </a:ext>
            </a:extLst>
          </p:cNvPr>
          <p:cNvSpPr>
            <a:spLocks noGrp="1"/>
          </p:cNvSpPr>
          <p:nvPr>
            <p:ph type="title"/>
          </p:nvPr>
        </p:nvSpPr>
        <p:spPr>
          <a:xfrm>
            <a:off x="5282381" y="629266"/>
            <a:ext cx="4767471" cy="1641986"/>
          </a:xfrm>
        </p:spPr>
        <p:txBody>
          <a:bodyPr>
            <a:normAutofit/>
          </a:bodyPr>
          <a:lstStyle/>
          <a:p>
            <a:r>
              <a:rPr lang="en-US" b="1"/>
              <a:t>Design Elements for Visual Appeal</a:t>
            </a:r>
            <a:endParaRPr lang="en-GB" b="1"/>
          </a:p>
        </p:txBody>
      </p:sp>
      <p:pic>
        <p:nvPicPr>
          <p:cNvPr id="4" name="Picture 3">
            <a:extLst>
              <a:ext uri="{FF2B5EF4-FFF2-40B4-BE49-F238E27FC236}">
                <a16:creationId xmlns:a16="http://schemas.microsoft.com/office/drawing/2014/main" id="{4292DB9E-74B5-01A1-B36B-78611FCF86EF}"/>
              </a:ext>
            </a:extLst>
          </p:cNvPr>
          <p:cNvPicPr>
            <a:picLocks noChangeAspect="1"/>
          </p:cNvPicPr>
          <p:nvPr/>
        </p:nvPicPr>
        <p:blipFill>
          <a:blip r:embed="rId3"/>
          <a:srcRect l="19697" r="35192" b="-1"/>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FCFEBEF9-0AA2-7F5E-E56A-857D13956B68}"/>
              </a:ext>
            </a:extLst>
          </p:cNvPr>
          <p:cNvSpPr>
            <a:spLocks noGrp="1"/>
          </p:cNvSpPr>
          <p:nvPr>
            <p:ph idx="1"/>
          </p:nvPr>
        </p:nvSpPr>
        <p:spPr>
          <a:xfrm>
            <a:off x="5282381" y="2438400"/>
            <a:ext cx="5995219" cy="3809999"/>
          </a:xfrm>
        </p:spPr>
        <p:txBody>
          <a:bodyPr>
            <a:normAutofit/>
          </a:bodyPr>
          <a:lstStyle/>
          <a:p>
            <a:pPr>
              <a:lnSpc>
                <a:spcPct val="90000"/>
              </a:lnSpc>
            </a:pPr>
            <a:r>
              <a:rPr lang="en-US" sz="1700" b="1"/>
              <a:t>Choose a clean, readable font. </a:t>
            </a:r>
            <a:r>
              <a:rPr lang="en-US" sz="1700">
                <a:sym typeface="Wingdings" panose="05000000000000000000" pitchFamily="2" charset="2"/>
              </a:rPr>
              <a:t> Use fonts like Arial or Calibri for long texts and avoid overly decorative fonts, which can be difficult to read.</a:t>
            </a:r>
            <a:br>
              <a:rPr lang="en-US" sz="1700">
                <a:sym typeface="Wingdings" panose="05000000000000000000" pitchFamily="2" charset="2"/>
              </a:rPr>
            </a:br>
            <a:endParaRPr lang="en-US" sz="1700">
              <a:sym typeface="Wingdings" panose="05000000000000000000" pitchFamily="2" charset="2"/>
            </a:endParaRPr>
          </a:p>
          <a:p>
            <a:pPr>
              <a:lnSpc>
                <a:spcPct val="90000"/>
              </a:lnSpc>
            </a:pPr>
            <a:r>
              <a:rPr lang="en-US" sz="1700" b="1">
                <a:sym typeface="Wingdings" panose="05000000000000000000" pitchFamily="2" charset="2"/>
              </a:rPr>
              <a:t>Use</a:t>
            </a:r>
            <a:r>
              <a:rPr lang="en-US" sz="1700">
                <a:sym typeface="Wingdings" panose="05000000000000000000" pitchFamily="2" charset="2"/>
              </a:rPr>
              <a:t> </a:t>
            </a:r>
            <a:r>
              <a:rPr lang="en-US" sz="1700" b="1" err="1">
                <a:sym typeface="Wingdings" panose="05000000000000000000" pitchFamily="2" charset="2"/>
              </a:rPr>
              <a:t>colours</a:t>
            </a:r>
            <a:r>
              <a:rPr lang="en-US" sz="1700" b="1">
                <a:sym typeface="Wingdings" panose="05000000000000000000" pitchFamily="2" charset="2"/>
              </a:rPr>
              <a:t> thoughtfully. </a:t>
            </a:r>
            <a:r>
              <a:rPr lang="en-US" sz="1700">
                <a:sym typeface="Wingdings" panose="05000000000000000000" pitchFamily="2" charset="2"/>
              </a:rPr>
              <a:t> Stick to a cohesive </a:t>
            </a:r>
            <a:r>
              <a:rPr lang="en-US" sz="1700" err="1">
                <a:sym typeface="Wingdings" panose="05000000000000000000" pitchFamily="2" charset="2"/>
              </a:rPr>
              <a:t>colour</a:t>
            </a:r>
            <a:r>
              <a:rPr lang="en-US" sz="1700">
                <a:sym typeface="Wingdings" panose="05000000000000000000" pitchFamily="2" charset="2"/>
              </a:rPr>
              <a:t> palate that aligns with your organization’s branding. </a:t>
            </a:r>
            <a:br>
              <a:rPr lang="en-US" sz="1700">
                <a:sym typeface="Wingdings" panose="05000000000000000000" pitchFamily="2" charset="2"/>
              </a:rPr>
            </a:br>
            <a:endParaRPr lang="en-US" sz="1700">
              <a:sym typeface="Wingdings" panose="05000000000000000000" pitchFamily="2" charset="2"/>
            </a:endParaRPr>
          </a:p>
          <a:p>
            <a:pPr>
              <a:lnSpc>
                <a:spcPct val="90000"/>
              </a:lnSpc>
            </a:pPr>
            <a:r>
              <a:rPr lang="en-US" sz="1700" b="1">
                <a:sym typeface="Wingdings" panose="05000000000000000000" pitchFamily="2" charset="2"/>
              </a:rPr>
              <a:t>Use visuals. </a:t>
            </a:r>
            <a:r>
              <a:rPr lang="en-US" sz="1700">
                <a:sym typeface="Wingdings" panose="05000000000000000000" pitchFamily="2" charset="2"/>
              </a:rPr>
              <a:t> Visuals like icons, infographics, charts, or photos can simplify complex ideas and make content more engaging. Visuals help explain points more effectively than text alone. </a:t>
            </a:r>
            <a:endParaRPr lang="en-GB" sz="1700"/>
          </a:p>
        </p:txBody>
      </p:sp>
    </p:spTree>
    <p:extLst>
      <p:ext uri="{BB962C8B-B14F-4D97-AF65-F5344CB8AC3E}">
        <p14:creationId xmlns:p14="http://schemas.microsoft.com/office/powerpoint/2010/main" val="4194481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F9C7-FCCC-D4F4-BA54-6BA0E72BD665}"/>
              </a:ext>
            </a:extLst>
          </p:cNvPr>
          <p:cNvSpPr>
            <a:spLocks noGrp="1"/>
          </p:cNvSpPr>
          <p:nvPr>
            <p:ph type="title"/>
          </p:nvPr>
        </p:nvSpPr>
        <p:spPr/>
        <p:txBody>
          <a:bodyPr/>
          <a:lstStyle/>
          <a:p>
            <a:r>
              <a:rPr lang="en-US" b="1"/>
              <a:t>Use High-Quality Images</a:t>
            </a:r>
            <a:endParaRPr lang="en-GB" b="1"/>
          </a:p>
        </p:txBody>
      </p:sp>
      <p:sp>
        <p:nvSpPr>
          <p:cNvPr id="3" name="Content Placeholder 2">
            <a:extLst>
              <a:ext uri="{FF2B5EF4-FFF2-40B4-BE49-F238E27FC236}">
                <a16:creationId xmlns:a16="http://schemas.microsoft.com/office/drawing/2014/main" id="{AB1F3D0F-AE13-E53F-EA0D-ACC2641976C3}"/>
              </a:ext>
            </a:extLst>
          </p:cNvPr>
          <p:cNvSpPr>
            <a:spLocks noGrp="1"/>
          </p:cNvSpPr>
          <p:nvPr>
            <p:ph idx="1"/>
          </p:nvPr>
        </p:nvSpPr>
        <p:spPr/>
        <p:txBody>
          <a:bodyPr/>
          <a:lstStyle/>
          <a:p>
            <a:r>
              <a:rPr lang="en-US"/>
              <a:t>Select clear, relevant images that support your message. Avoid blurry or pixelated visuals.</a:t>
            </a:r>
            <a:br>
              <a:rPr lang="en-US"/>
            </a:br>
            <a:endParaRPr lang="en-US"/>
          </a:p>
          <a:p>
            <a:r>
              <a:rPr lang="en-US" b="1"/>
              <a:t>Compress images for faster loading. </a:t>
            </a:r>
            <a:r>
              <a:rPr lang="en-US">
                <a:sym typeface="Wingdings" panose="05000000000000000000" pitchFamily="2" charset="2"/>
              </a:rPr>
              <a:t> Large images often slow down the download time for your file. There are a number of free tools to resize or compress your images while maintaining quality. </a:t>
            </a:r>
            <a:endParaRPr lang="en-GB"/>
          </a:p>
        </p:txBody>
      </p:sp>
    </p:spTree>
    <p:extLst>
      <p:ext uri="{BB962C8B-B14F-4D97-AF65-F5344CB8AC3E}">
        <p14:creationId xmlns:p14="http://schemas.microsoft.com/office/powerpoint/2010/main" val="11253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AEF01-D85B-7FC3-F9E2-040CB917B088}"/>
              </a:ext>
            </a:extLst>
          </p:cNvPr>
          <p:cNvSpPr>
            <a:spLocks noGrp="1"/>
          </p:cNvSpPr>
          <p:nvPr>
            <p:ph type="title"/>
          </p:nvPr>
        </p:nvSpPr>
        <p:spPr>
          <a:xfrm>
            <a:off x="5282381" y="629266"/>
            <a:ext cx="4767471" cy="1641986"/>
          </a:xfrm>
        </p:spPr>
        <p:txBody>
          <a:bodyPr>
            <a:normAutofit/>
          </a:bodyPr>
          <a:lstStyle/>
          <a:p>
            <a:r>
              <a:rPr lang="en-US" b="1"/>
              <a:t>Optimize for Different Devices</a:t>
            </a:r>
            <a:endParaRPr lang="en-GB" b="1"/>
          </a:p>
        </p:txBody>
      </p:sp>
      <p:pic>
        <p:nvPicPr>
          <p:cNvPr id="15" name="Picture 14">
            <a:extLst>
              <a:ext uri="{FF2B5EF4-FFF2-40B4-BE49-F238E27FC236}">
                <a16:creationId xmlns:a16="http://schemas.microsoft.com/office/drawing/2014/main" id="{C1369538-FC76-9040-4F66-B4F175812E39}"/>
              </a:ext>
            </a:extLst>
          </p:cNvPr>
          <p:cNvPicPr>
            <a:picLocks noChangeAspect="1"/>
          </p:cNvPicPr>
          <p:nvPr/>
        </p:nvPicPr>
        <p:blipFill>
          <a:blip r:embed="rId3"/>
          <a:srcRect l="3157" r="51733" b="-1"/>
          <a:stretch/>
        </p:blipFill>
        <p:spPr>
          <a:xfrm>
            <a:off x="-1" y="10"/>
            <a:ext cx="4634680" cy="6857990"/>
          </a:xfrm>
          <a:prstGeom prst="rect">
            <a:avLst/>
          </a:prstGeom>
        </p:spPr>
      </p:pic>
      <p:sp>
        <p:nvSpPr>
          <p:cNvPr id="16" name="Content Placeholder 2">
            <a:extLst>
              <a:ext uri="{FF2B5EF4-FFF2-40B4-BE49-F238E27FC236}">
                <a16:creationId xmlns:a16="http://schemas.microsoft.com/office/drawing/2014/main" id="{5EE0B19C-E99C-9B41-B455-28CD09523F60}"/>
              </a:ext>
            </a:extLst>
          </p:cNvPr>
          <p:cNvSpPr>
            <a:spLocks noGrp="1"/>
          </p:cNvSpPr>
          <p:nvPr>
            <p:ph idx="1"/>
          </p:nvPr>
        </p:nvSpPr>
        <p:spPr>
          <a:xfrm>
            <a:off x="5282381" y="2438400"/>
            <a:ext cx="6128569" cy="3809999"/>
          </a:xfrm>
        </p:spPr>
        <p:txBody>
          <a:bodyPr>
            <a:normAutofit/>
          </a:bodyPr>
          <a:lstStyle/>
          <a:p>
            <a:pPr>
              <a:lnSpc>
                <a:spcPct val="90000"/>
              </a:lnSpc>
            </a:pPr>
            <a:r>
              <a:rPr lang="en-US"/>
              <a:t>Double check the readability on both desktop and mobile devices. </a:t>
            </a:r>
            <a:r>
              <a:rPr lang="en-US">
                <a:sym typeface="Wingdings" panose="05000000000000000000" pitchFamily="2" charset="2"/>
              </a:rPr>
              <a:t> Make sure the text size and layout work on smaller screens. A single-column layout often works best on mobile devices. </a:t>
            </a:r>
          </a:p>
          <a:p>
            <a:pPr>
              <a:lnSpc>
                <a:spcPct val="90000"/>
              </a:lnSpc>
            </a:pPr>
            <a:r>
              <a:rPr lang="en-US" b="1">
                <a:sym typeface="Wingdings" panose="05000000000000000000" pitchFamily="2" charset="2"/>
              </a:rPr>
              <a:t>Save as PDF for easy sharing</a:t>
            </a:r>
            <a:r>
              <a:rPr lang="en-US">
                <a:sym typeface="Wingdings" panose="05000000000000000000" pitchFamily="2" charset="2"/>
              </a:rPr>
              <a:t>.  PDFs are universally accessible and preserve formatting across all devices. Make sure your links are both clickable and correctly entered. </a:t>
            </a:r>
            <a:endParaRPr lang="en-GB"/>
          </a:p>
        </p:txBody>
      </p:sp>
    </p:spTree>
    <p:extLst>
      <p:ext uri="{BB962C8B-B14F-4D97-AF65-F5344CB8AC3E}">
        <p14:creationId xmlns:p14="http://schemas.microsoft.com/office/powerpoint/2010/main" val="3171119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3CB3-EFB6-2692-DAEB-675DF89AD46D}"/>
              </a:ext>
            </a:extLst>
          </p:cNvPr>
          <p:cNvSpPr>
            <a:spLocks noGrp="1"/>
          </p:cNvSpPr>
          <p:nvPr>
            <p:ph type="title"/>
          </p:nvPr>
        </p:nvSpPr>
        <p:spPr>
          <a:xfrm>
            <a:off x="646111" y="452718"/>
            <a:ext cx="9745664" cy="1400530"/>
          </a:xfrm>
        </p:spPr>
        <p:txBody>
          <a:bodyPr/>
          <a:lstStyle/>
          <a:p>
            <a:r>
              <a:rPr lang="en-US" b="1"/>
              <a:t>Include a Clear Call to Action (CTA)</a:t>
            </a:r>
            <a:endParaRPr lang="en-GB" b="1"/>
          </a:p>
        </p:txBody>
      </p:sp>
      <p:sp>
        <p:nvSpPr>
          <p:cNvPr id="3" name="Content Placeholder 2">
            <a:extLst>
              <a:ext uri="{FF2B5EF4-FFF2-40B4-BE49-F238E27FC236}">
                <a16:creationId xmlns:a16="http://schemas.microsoft.com/office/drawing/2014/main" id="{99CF0A62-1D4A-739B-8709-98B7F4A2EF92}"/>
              </a:ext>
            </a:extLst>
          </p:cNvPr>
          <p:cNvSpPr>
            <a:spLocks noGrp="1"/>
          </p:cNvSpPr>
          <p:nvPr>
            <p:ph idx="1"/>
          </p:nvPr>
        </p:nvSpPr>
        <p:spPr>
          <a:xfrm>
            <a:off x="1103313" y="2052918"/>
            <a:ext cx="7011988" cy="4195481"/>
          </a:xfrm>
        </p:spPr>
        <p:txBody>
          <a:bodyPr/>
          <a:lstStyle/>
          <a:p>
            <a:r>
              <a:rPr lang="en-US"/>
              <a:t>A digital publication should guide readers to a next step. </a:t>
            </a:r>
            <a:r>
              <a:rPr lang="en-US" b="1"/>
              <a:t>Place your CTA prominently </a:t>
            </a:r>
            <a:r>
              <a:rPr lang="en-US"/>
              <a:t>and make it simple to follow. </a:t>
            </a:r>
          </a:p>
          <a:p>
            <a:r>
              <a:rPr lang="en-US" b="1"/>
              <a:t>What do you want your readers to do next? </a:t>
            </a:r>
            <a:r>
              <a:rPr lang="en-US">
                <a:sym typeface="Wingdings" panose="05000000000000000000" pitchFamily="2" charset="2"/>
              </a:rPr>
              <a:t> Make this clear with a specific CTA. Examples of CTAs:</a:t>
            </a:r>
          </a:p>
          <a:p>
            <a:pPr lvl="1"/>
            <a:r>
              <a:rPr lang="en-US">
                <a:sym typeface="Wingdings" panose="05000000000000000000" pitchFamily="2" charset="2"/>
              </a:rPr>
              <a:t>“Learn more on our website”</a:t>
            </a:r>
          </a:p>
          <a:p>
            <a:pPr lvl="1"/>
            <a:r>
              <a:rPr lang="en-US">
                <a:sym typeface="Wingdings" panose="05000000000000000000" pitchFamily="2" charset="2"/>
              </a:rPr>
              <a:t>“Contact us” </a:t>
            </a:r>
          </a:p>
          <a:p>
            <a:pPr lvl="1"/>
            <a:r>
              <a:rPr lang="en-US">
                <a:sym typeface="Wingdings" panose="05000000000000000000" pitchFamily="2" charset="2"/>
              </a:rPr>
              <a:t>“Donate now”</a:t>
            </a:r>
          </a:p>
          <a:p>
            <a:pPr lvl="1"/>
            <a:r>
              <a:rPr lang="en-US">
                <a:sym typeface="Wingdings" panose="05000000000000000000" pitchFamily="2" charset="2"/>
              </a:rPr>
              <a:t>Register for our event”</a:t>
            </a:r>
          </a:p>
          <a:p>
            <a:pPr lvl="1"/>
            <a:endParaRPr lang="en-US">
              <a:sym typeface="Wingdings" panose="05000000000000000000" pitchFamily="2" charset="2"/>
            </a:endParaRPr>
          </a:p>
        </p:txBody>
      </p:sp>
      <p:pic>
        <p:nvPicPr>
          <p:cNvPr id="4" name="Picture 3">
            <a:extLst>
              <a:ext uri="{FF2B5EF4-FFF2-40B4-BE49-F238E27FC236}">
                <a16:creationId xmlns:a16="http://schemas.microsoft.com/office/drawing/2014/main" id="{F953E414-814D-0A70-E32E-69476E904A83}"/>
              </a:ext>
            </a:extLst>
          </p:cNvPr>
          <p:cNvPicPr>
            <a:picLocks noChangeAspect="1"/>
          </p:cNvPicPr>
          <p:nvPr/>
        </p:nvPicPr>
        <p:blipFill>
          <a:blip r:embed="rId2"/>
          <a:stretch>
            <a:fillRect/>
          </a:stretch>
        </p:blipFill>
        <p:spPr>
          <a:xfrm>
            <a:off x="6743700" y="3852862"/>
            <a:ext cx="3876675" cy="2065541"/>
          </a:xfrm>
          <a:prstGeom prst="rect">
            <a:avLst/>
          </a:prstGeom>
        </p:spPr>
      </p:pic>
    </p:spTree>
    <p:extLst>
      <p:ext uri="{BB962C8B-B14F-4D97-AF65-F5344CB8AC3E}">
        <p14:creationId xmlns:p14="http://schemas.microsoft.com/office/powerpoint/2010/main" val="395178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GB"/>
          </a:p>
        </p:txBody>
      </p:sp>
      <p:sp>
        <p:nvSpPr>
          <p:cNvPr id="2" name="Title 1">
            <a:extLst>
              <a:ext uri="{FF2B5EF4-FFF2-40B4-BE49-F238E27FC236}">
                <a16:creationId xmlns:a16="http://schemas.microsoft.com/office/drawing/2014/main" id="{E6E1270E-D232-1BF1-B7DA-867078B5CBD0}"/>
              </a:ext>
            </a:extLst>
          </p:cNvPr>
          <p:cNvSpPr>
            <a:spLocks noGrp="1"/>
          </p:cNvSpPr>
          <p:nvPr>
            <p:ph type="title"/>
          </p:nvPr>
        </p:nvSpPr>
        <p:spPr>
          <a:xfrm>
            <a:off x="1103312" y="452718"/>
            <a:ext cx="8947522" cy="1400530"/>
          </a:xfrm>
        </p:spPr>
        <p:txBody>
          <a:bodyPr anchor="ctr">
            <a:normAutofit/>
          </a:bodyPr>
          <a:lstStyle/>
          <a:p>
            <a:r>
              <a:rPr lang="en-US" b="1">
                <a:solidFill>
                  <a:srgbClr val="FFFFFF"/>
                </a:solidFill>
              </a:rPr>
              <a:t>Before and After Publishing</a:t>
            </a:r>
            <a:endParaRPr lang="en-GB" b="1">
              <a:solidFill>
                <a:srgbClr val="FFFFFF"/>
              </a:solidFill>
            </a:endParaRPr>
          </a:p>
        </p:txBody>
      </p:sp>
      <p:sp>
        <p:nvSpPr>
          <p:cNvPr id="3" name="Content Placeholder 2">
            <a:extLst>
              <a:ext uri="{FF2B5EF4-FFF2-40B4-BE49-F238E27FC236}">
                <a16:creationId xmlns:a16="http://schemas.microsoft.com/office/drawing/2014/main" id="{AB469205-A0D4-B341-4BA0-9BF9DF2C6052}"/>
              </a:ext>
            </a:extLst>
          </p:cNvPr>
          <p:cNvSpPr>
            <a:spLocks noGrp="1"/>
          </p:cNvSpPr>
          <p:nvPr>
            <p:ph idx="1"/>
          </p:nvPr>
        </p:nvSpPr>
        <p:spPr>
          <a:xfrm>
            <a:off x="1103312" y="2763520"/>
            <a:ext cx="8946541" cy="3484879"/>
          </a:xfrm>
        </p:spPr>
        <p:txBody>
          <a:bodyPr>
            <a:normAutofit/>
          </a:bodyPr>
          <a:lstStyle/>
          <a:p>
            <a:r>
              <a:rPr lang="en-US" b="1"/>
              <a:t>Proofread</a:t>
            </a:r>
            <a:r>
              <a:rPr lang="en-US"/>
              <a:t> </a:t>
            </a:r>
            <a:r>
              <a:rPr lang="en-US" b="1"/>
              <a:t>and test links before publishing. </a:t>
            </a:r>
            <a:r>
              <a:rPr lang="en-US">
                <a:sym typeface="Wingdings" panose="05000000000000000000" pitchFamily="2" charset="2"/>
              </a:rPr>
              <a:t> Double check for any typos or errors. A polished publication reflects well on your organization; however, </a:t>
            </a:r>
            <a:r>
              <a:rPr lang="en-US" b="1" u="sng">
                <a:sym typeface="Wingdings" panose="05000000000000000000" pitchFamily="2" charset="2"/>
              </a:rPr>
              <a:t>the opposite can hurt</a:t>
            </a:r>
            <a:r>
              <a:rPr lang="en-US">
                <a:sym typeface="Wingdings" panose="05000000000000000000" pitchFamily="2" charset="2"/>
              </a:rPr>
              <a:t>. Make sure all links work properly and send readers to correct pages. </a:t>
            </a:r>
          </a:p>
          <a:p>
            <a:r>
              <a:rPr lang="en-US" b="1">
                <a:sym typeface="Wingdings" panose="05000000000000000000" pitchFamily="2" charset="2"/>
              </a:rPr>
              <a:t>Track engagement after publishing. </a:t>
            </a:r>
            <a:r>
              <a:rPr lang="en-US">
                <a:sym typeface="Wingdings" panose="05000000000000000000" pitchFamily="2" charset="2"/>
              </a:rPr>
              <a:t> Use tools to measure engagement. Google Analytics is a great option to see how many downloads your document gets. </a:t>
            </a:r>
          </a:p>
          <a:p>
            <a:r>
              <a:rPr lang="en-US">
                <a:sym typeface="Wingdings" panose="05000000000000000000" pitchFamily="2" charset="2"/>
              </a:rPr>
              <a:t>Use feedback to improve. Check comments from others to see what worked vs. didn’t work well to know what to change in the future. </a:t>
            </a:r>
            <a:endParaRPr lang="en-GB"/>
          </a:p>
        </p:txBody>
      </p:sp>
    </p:spTree>
    <p:extLst>
      <p:ext uri="{BB962C8B-B14F-4D97-AF65-F5344CB8AC3E}">
        <p14:creationId xmlns:p14="http://schemas.microsoft.com/office/powerpoint/2010/main" val="376357226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C807F40B-215E-4016-86B5-D8D5B7CF7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8A00DC-3095-A606-5735-53BDF79DD309}"/>
              </a:ext>
            </a:extLst>
          </p:cNvPr>
          <p:cNvSpPr>
            <a:spLocks noGrp="1"/>
          </p:cNvSpPr>
          <p:nvPr>
            <p:ph type="title"/>
          </p:nvPr>
        </p:nvSpPr>
        <p:spPr>
          <a:xfrm>
            <a:off x="648930" y="629267"/>
            <a:ext cx="9252154" cy="1016654"/>
          </a:xfrm>
        </p:spPr>
        <p:txBody>
          <a:bodyPr>
            <a:normAutofit/>
          </a:bodyPr>
          <a:lstStyle/>
          <a:p>
            <a:r>
              <a:rPr lang="en-US" b="1"/>
              <a:t>5. Create Your Pitch </a:t>
            </a:r>
            <a:endParaRPr lang="en-GB" b="1"/>
          </a:p>
        </p:txBody>
      </p:sp>
      <p:sp>
        <p:nvSpPr>
          <p:cNvPr id="12" name="Rectangle 11">
            <a:extLst>
              <a:ext uri="{FF2B5EF4-FFF2-40B4-BE49-F238E27FC236}">
                <a16:creationId xmlns:a16="http://schemas.microsoft.com/office/drawing/2014/main" id="{399666CB-33C7-4715-9945-065608444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AB134A2B-B40D-404D-89C2-5D5ED1106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pic>
        <p:nvPicPr>
          <p:cNvPr id="7" name="Graphic 6" descr="Bullseye">
            <a:extLst>
              <a:ext uri="{FF2B5EF4-FFF2-40B4-BE49-F238E27FC236}">
                <a16:creationId xmlns:a16="http://schemas.microsoft.com/office/drawing/2014/main" id="{7A3D080F-9E7B-B968-F416-3C9B8DD985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484" y="2672367"/>
            <a:ext cx="3413845" cy="3413845"/>
          </a:xfrm>
          <a:prstGeom prst="rect">
            <a:avLst/>
          </a:prstGeom>
          <a:effectLst/>
        </p:spPr>
      </p:pic>
      <p:sp>
        <p:nvSpPr>
          <p:cNvPr id="3" name="Content Placeholder 2">
            <a:extLst>
              <a:ext uri="{FF2B5EF4-FFF2-40B4-BE49-F238E27FC236}">
                <a16:creationId xmlns:a16="http://schemas.microsoft.com/office/drawing/2014/main" id="{9C592C7D-4C17-F121-C41C-E2EB93CFE5FA}"/>
              </a:ext>
            </a:extLst>
          </p:cNvPr>
          <p:cNvSpPr>
            <a:spLocks noGrp="1"/>
          </p:cNvSpPr>
          <p:nvPr>
            <p:ph idx="1"/>
          </p:nvPr>
        </p:nvSpPr>
        <p:spPr>
          <a:xfrm>
            <a:off x="4389416" y="2548281"/>
            <a:ext cx="7583509" cy="3966819"/>
          </a:xfrm>
        </p:spPr>
        <p:txBody>
          <a:bodyPr>
            <a:normAutofit/>
          </a:bodyPr>
          <a:lstStyle/>
          <a:p>
            <a:pPr marL="457200" indent="-457200">
              <a:lnSpc>
                <a:spcPct val="90000"/>
              </a:lnSpc>
              <a:buFont typeface="+mj-lt"/>
              <a:buAutoNum type="arabicPeriod"/>
            </a:pPr>
            <a:r>
              <a:rPr lang="en-US" sz="1400" b="1">
                <a:solidFill>
                  <a:schemeClr val="bg1"/>
                </a:solidFill>
              </a:rPr>
              <a:t>Identify your pitch’s purpose.</a:t>
            </a:r>
          </a:p>
          <a:p>
            <a:pPr lvl="1">
              <a:lnSpc>
                <a:spcPct val="90000"/>
              </a:lnSpc>
            </a:pPr>
            <a:r>
              <a:rPr lang="en-US" sz="1400">
                <a:solidFill>
                  <a:schemeClr val="bg1"/>
                </a:solidFill>
              </a:rPr>
              <a:t>What do you want to achieve? Be specific about the main goal. </a:t>
            </a:r>
          </a:p>
          <a:p>
            <a:pPr lvl="2">
              <a:lnSpc>
                <a:spcPct val="90000"/>
              </a:lnSpc>
            </a:pPr>
            <a:r>
              <a:rPr lang="en-US" sz="1400">
                <a:solidFill>
                  <a:schemeClr val="bg1"/>
                </a:solidFill>
              </a:rPr>
              <a:t>Examples: Raise awareness, gain funding, recruit team members, impress your higher ups, or simply promote collaboration. </a:t>
            </a:r>
          </a:p>
          <a:p>
            <a:pPr marL="457200" indent="-457200">
              <a:lnSpc>
                <a:spcPct val="90000"/>
              </a:lnSpc>
              <a:buFont typeface="+mj-lt"/>
              <a:buAutoNum type="arabicPeriod"/>
            </a:pPr>
            <a:endParaRPr lang="en-US" sz="1400">
              <a:solidFill>
                <a:schemeClr val="bg1"/>
              </a:solidFill>
            </a:endParaRPr>
          </a:p>
          <a:p>
            <a:pPr marL="457200" indent="-457200">
              <a:lnSpc>
                <a:spcPct val="90000"/>
              </a:lnSpc>
              <a:buFont typeface="+mj-lt"/>
              <a:buAutoNum type="arabicPeriod"/>
            </a:pPr>
            <a:r>
              <a:rPr lang="en-US" sz="1400" b="1">
                <a:solidFill>
                  <a:schemeClr val="bg1"/>
                </a:solidFill>
              </a:rPr>
              <a:t>Know your audience.</a:t>
            </a:r>
          </a:p>
          <a:p>
            <a:pPr lvl="1">
              <a:lnSpc>
                <a:spcPct val="90000"/>
              </a:lnSpc>
            </a:pPr>
            <a:r>
              <a:rPr lang="en-US" sz="1400" b="1">
                <a:solidFill>
                  <a:schemeClr val="bg1"/>
                </a:solidFill>
              </a:rPr>
              <a:t>Who are you making the pitch to, and what do they care about? </a:t>
            </a:r>
            <a:r>
              <a:rPr lang="en-US" sz="1400">
                <a:solidFill>
                  <a:schemeClr val="bg1"/>
                </a:solidFill>
              </a:rPr>
              <a:t>Tailor the pitch to their level of knowledge and interest. </a:t>
            </a:r>
          </a:p>
          <a:p>
            <a:pPr lvl="2">
              <a:lnSpc>
                <a:spcPct val="90000"/>
              </a:lnSpc>
            </a:pPr>
            <a:r>
              <a:rPr lang="en-US" sz="1400">
                <a:solidFill>
                  <a:schemeClr val="bg1"/>
                </a:solidFill>
              </a:rPr>
              <a:t>Consider: </a:t>
            </a:r>
          </a:p>
          <a:p>
            <a:pPr lvl="3">
              <a:lnSpc>
                <a:spcPct val="90000"/>
              </a:lnSpc>
            </a:pPr>
            <a:r>
              <a:rPr lang="en-US" b="1">
                <a:solidFill>
                  <a:schemeClr val="bg1"/>
                </a:solidFill>
              </a:rPr>
              <a:t>Their background: </a:t>
            </a:r>
            <a:r>
              <a:rPr lang="en-US">
                <a:solidFill>
                  <a:schemeClr val="bg1"/>
                </a:solidFill>
              </a:rPr>
              <a:t>Are they experts, community members, key stakeholders, or potential sponsors? </a:t>
            </a:r>
          </a:p>
          <a:p>
            <a:pPr lvl="3">
              <a:lnSpc>
                <a:spcPct val="90000"/>
              </a:lnSpc>
            </a:pPr>
            <a:r>
              <a:rPr lang="en-US" b="1">
                <a:solidFill>
                  <a:schemeClr val="bg1"/>
                </a:solidFill>
              </a:rPr>
              <a:t>Their interests and priorities: </a:t>
            </a:r>
            <a:r>
              <a:rPr lang="en-US">
                <a:solidFill>
                  <a:schemeClr val="bg1"/>
                </a:solidFill>
              </a:rPr>
              <a:t>Think about what matters most to them (e.g., sustainability, environmental impact, financial return, community benefits). </a:t>
            </a:r>
          </a:p>
        </p:txBody>
      </p:sp>
    </p:spTree>
    <p:extLst>
      <p:ext uri="{BB962C8B-B14F-4D97-AF65-F5344CB8AC3E}">
        <p14:creationId xmlns:p14="http://schemas.microsoft.com/office/powerpoint/2010/main" val="355187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017CD891-586A-4B6E-A486-5402131D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8A00DC-3095-A606-5735-53BDF79DD309}"/>
              </a:ext>
            </a:extLst>
          </p:cNvPr>
          <p:cNvSpPr>
            <a:spLocks noGrp="1"/>
          </p:cNvSpPr>
          <p:nvPr>
            <p:ph type="title"/>
          </p:nvPr>
        </p:nvSpPr>
        <p:spPr>
          <a:xfrm>
            <a:off x="648930" y="629267"/>
            <a:ext cx="9252154" cy="1016654"/>
          </a:xfrm>
        </p:spPr>
        <p:txBody>
          <a:bodyPr>
            <a:normAutofit/>
          </a:bodyPr>
          <a:lstStyle/>
          <a:p>
            <a:r>
              <a:rPr lang="en-US" b="1"/>
              <a:t>5. Create Your Pitch (continued)</a:t>
            </a:r>
            <a:endParaRPr lang="en-GB" b="1"/>
          </a:p>
        </p:txBody>
      </p:sp>
      <p:sp>
        <p:nvSpPr>
          <p:cNvPr id="21" name="Rectangle 20">
            <a:extLst>
              <a:ext uri="{FF2B5EF4-FFF2-40B4-BE49-F238E27FC236}">
                <a16:creationId xmlns:a16="http://schemas.microsoft.com/office/drawing/2014/main" id="{FF137431-18A7-4F8A-B89F-8EAB4AAD3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DEE94CCE-9E0B-4D7E-9B46-D34BC797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9C592C7D-4C17-F121-C41C-E2EB93CFE5FA}"/>
              </a:ext>
            </a:extLst>
          </p:cNvPr>
          <p:cNvSpPr>
            <a:spLocks noGrp="1"/>
          </p:cNvSpPr>
          <p:nvPr>
            <p:ph idx="1"/>
          </p:nvPr>
        </p:nvSpPr>
        <p:spPr>
          <a:xfrm>
            <a:off x="648930" y="2412596"/>
            <a:ext cx="11200170" cy="4071594"/>
          </a:xfrm>
        </p:spPr>
        <p:txBody>
          <a:bodyPr>
            <a:normAutofit lnSpcReduction="10000"/>
          </a:bodyPr>
          <a:lstStyle/>
          <a:p>
            <a:pPr marL="457200" indent="-457200">
              <a:lnSpc>
                <a:spcPct val="90000"/>
              </a:lnSpc>
              <a:buFont typeface="+mj-lt"/>
              <a:buAutoNum type="arabicPeriod" startAt="3"/>
            </a:pPr>
            <a:r>
              <a:rPr lang="en-US" sz="1600" b="1">
                <a:solidFill>
                  <a:schemeClr val="bg1"/>
                </a:solidFill>
              </a:rPr>
              <a:t>Start with a strong opening.</a:t>
            </a:r>
          </a:p>
          <a:p>
            <a:pPr lvl="1">
              <a:lnSpc>
                <a:spcPct val="90000"/>
              </a:lnSpc>
            </a:pPr>
            <a:r>
              <a:rPr lang="en-US" sz="1600" b="1">
                <a:solidFill>
                  <a:schemeClr val="bg1"/>
                </a:solidFill>
              </a:rPr>
              <a:t>Grab their attention immediately. </a:t>
            </a:r>
            <a:r>
              <a:rPr lang="en-US" sz="1600">
                <a:solidFill>
                  <a:schemeClr val="bg1"/>
                </a:solidFill>
              </a:rPr>
              <a:t>Start with a thought-provoking question, an interesting fact, or a short story to make your audience want to hear more. </a:t>
            </a:r>
          </a:p>
          <a:p>
            <a:pPr lvl="2">
              <a:lnSpc>
                <a:spcPct val="90000"/>
              </a:lnSpc>
            </a:pPr>
            <a:r>
              <a:rPr lang="en-US">
                <a:solidFill>
                  <a:schemeClr val="bg1"/>
                </a:solidFill>
              </a:rPr>
              <a:t>Examples: </a:t>
            </a:r>
          </a:p>
          <a:p>
            <a:pPr lvl="3">
              <a:lnSpc>
                <a:spcPct val="90000"/>
              </a:lnSpc>
            </a:pPr>
            <a:r>
              <a:rPr lang="en-US">
                <a:solidFill>
                  <a:schemeClr val="bg1"/>
                </a:solidFill>
              </a:rPr>
              <a:t>“Did you know that our project is reducing waterborne diseases by 40? In just one year?”</a:t>
            </a:r>
          </a:p>
          <a:p>
            <a:pPr lvl="3">
              <a:lnSpc>
                <a:spcPct val="90000"/>
              </a:lnSpc>
            </a:pPr>
            <a:r>
              <a:rPr lang="en-US">
                <a:solidFill>
                  <a:schemeClr val="bg1"/>
                </a:solidFill>
              </a:rPr>
              <a:t>“Can you imagine a world where clean water is available to every community member? We can. Our project is making this a reality.” </a:t>
            </a:r>
          </a:p>
          <a:p>
            <a:pPr marL="457200" indent="-457200">
              <a:lnSpc>
                <a:spcPct val="90000"/>
              </a:lnSpc>
              <a:buFont typeface="+mj-lt"/>
              <a:buAutoNum type="arabicPeriod" startAt="3"/>
            </a:pPr>
            <a:endParaRPr lang="en-US" sz="1600">
              <a:solidFill>
                <a:schemeClr val="bg1"/>
              </a:solidFill>
            </a:endParaRPr>
          </a:p>
          <a:p>
            <a:pPr marL="457200" indent="-457200">
              <a:lnSpc>
                <a:spcPct val="90000"/>
              </a:lnSpc>
              <a:buFont typeface="+mj-lt"/>
              <a:buAutoNum type="arabicPeriod" startAt="3"/>
            </a:pPr>
            <a:r>
              <a:rPr lang="en-US" sz="1600" b="1">
                <a:solidFill>
                  <a:schemeClr val="bg1"/>
                </a:solidFill>
              </a:rPr>
              <a:t>Clearly define the problem.</a:t>
            </a:r>
          </a:p>
          <a:p>
            <a:pPr lvl="1">
              <a:lnSpc>
                <a:spcPct val="90000"/>
              </a:lnSpc>
            </a:pPr>
            <a:r>
              <a:rPr lang="en-US" sz="1600" b="1">
                <a:solidFill>
                  <a:schemeClr val="bg1"/>
                </a:solidFill>
              </a:rPr>
              <a:t>Explain the problem your project addresses. </a:t>
            </a:r>
            <a:r>
              <a:rPr lang="en-US" sz="1600">
                <a:solidFill>
                  <a:schemeClr val="bg1"/>
                </a:solidFill>
              </a:rPr>
              <a:t>Say it in simple terms so that anyone, including your grandma or teenage brother, can understand. </a:t>
            </a:r>
          </a:p>
          <a:p>
            <a:pPr lvl="2">
              <a:lnSpc>
                <a:spcPct val="90000"/>
              </a:lnSpc>
            </a:pPr>
            <a:r>
              <a:rPr lang="en-US">
                <a:solidFill>
                  <a:schemeClr val="bg1"/>
                </a:solidFill>
              </a:rPr>
              <a:t>Example: </a:t>
            </a:r>
          </a:p>
          <a:p>
            <a:pPr lvl="3">
              <a:lnSpc>
                <a:spcPct val="90000"/>
              </a:lnSpc>
            </a:pPr>
            <a:r>
              <a:rPr lang="en-US" sz="1600" b="1">
                <a:solidFill>
                  <a:schemeClr val="bg1"/>
                </a:solidFill>
              </a:rPr>
              <a:t>“</a:t>
            </a:r>
            <a:r>
              <a:rPr lang="en-US" sz="1600">
                <a:solidFill>
                  <a:schemeClr val="bg1"/>
                </a:solidFill>
              </a:rPr>
              <a:t>In our region, communities suffer from limited access to clean water, which affects both health and economic stability.” </a:t>
            </a:r>
          </a:p>
        </p:txBody>
      </p:sp>
    </p:spTree>
    <p:extLst>
      <p:ext uri="{BB962C8B-B14F-4D97-AF65-F5344CB8AC3E}">
        <p14:creationId xmlns:p14="http://schemas.microsoft.com/office/powerpoint/2010/main" val="2689178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8" name="Freeform 7">
            <a:extLst>
              <a:ext uri="{FF2B5EF4-FFF2-40B4-BE49-F238E27FC236}">
                <a16:creationId xmlns:a16="http://schemas.microsoft.com/office/drawing/2014/main" id="{017CD891-586A-4B6E-A486-5402131D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8A00DC-3095-A606-5735-53BDF79DD309}"/>
              </a:ext>
            </a:extLst>
          </p:cNvPr>
          <p:cNvSpPr>
            <a:spLocks noGrp="1"/>
          </p:cNvSpPr>
          <p:nvPr>
            <p:ph type="title"/>
          </p:nvPr>
        </p:nvSpPr>
        <p:spPr>
          <a:xfrm>
            <a:off x="648930" y="629267"/>
            <a:ext cx="9252154" cy="1016654"/>
          </a:xfrm>
        </p:spPr>
        <p:txBody>
          <a:bodyPr>
            <a:normAutofit/>
          </a:bodyPr>
          <a:lstStyle/>
          <a:p>
            <a:r>
              <a:rPr lang="en-US" b="1"/>
              <a:t>5. Create Your Pitch (continued)</a:t>
            </a:r>
            <a:endParaRPr lang="en-GB" b="1"/>
          </a:p>
        </p:txBody>
      </p:sp>
      <p:sp>
        <p:nvSpPr>
          <p:cNvPr id="30" name="Rectangle 29">
            <a:extLst>
              <a:ext uri="{FF2B5EF4-FFF2-40B4-BE49-F238E27FC236}">
                <a16:creationId xmlns:a16="http://schemas.microsoft.com/office/drawing/2014/main" id="{FF137431-18A7-4F8A-B89F-8EAB4AAD3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5">
            <a:extLst>
              <a:ext uri="{FF2B5EF4-FFF2-40B4-BE49-F238E27FC236}">
                <a16:creationId xmlns:a16="http://schemas.microsoft.com/office/drawing/2014/main" id="{DEE94CCE-9E0B-4D7E-9B46-D34BC797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9C592C7D-4C17-F121-C41C-E2EB93CFE5FA}"/>
              </a:ext>
            </a:extLst>
          </p:cNvPr>
          <p:cNvSpPr>
            <a:spLocks noGrp="1"/>
          </p:cNvSpPr>
          <p:nvPr>
            <p:ph idx="1"/>
          </p:nvPr>
        </p:nvSpPr>
        <p:spPr>
          <a:xfrm>
            <a:off x="304800" y="2548281"/>
            <a:ext cx="9067800" cy="4023969"/>
          </a:xfrm>
        </p:spPr>
        <p:txBody>
          <a:bodyPr>
            <a:normAutofit fontScale="92500" lnSpcReduction="20000"/>
          </a:bodyPr>
          <a:lstStyle/>
          <a:p>
            <a:pPr marL="457200" indent="-457200">
              <a:lnSpc>
                <a:spcPct val="90000"/>
              </a:lnSpc>
              <a:buFont typeface="+mj-lt"/>
              <a:buAutoNum type="arabicPeriod" startAt="5"/>
            </a:pPr>
            <a:r>
              <a:rPr lang="en-US" sz="1600" b="1">
                <a:solidFill>
                  <a:schemeClr val="bg1"/>
                </a:solidFill>
              </a:rPr>
              <a:t>Present your solution as the answer.</a:t>
            </a:r>
          </a:p>
          <a:p>
            <a:pPr lvl="1">
              <a:lnSpc>
                <a:spcPct val="90000"/>
              </a:lnSpc>
            </a:pPr>
            <a:r>
              <a:rPr lang="en-US" sz="1600" b="1">
                <a:solidFill>
                  <a:schemeClr val="bg1"/>
                </a:solidFill>
              </a:rPr>
              <a:t>Explain how your project tackles the problem. </a:t>
            </a:r>
            <a:r>
              <a:rPr lang="en-US" sz="1600">
                <a:solidFill>
                  <a:schemeClr val="bg1"/>
                </a:solidFill>
              </a:rPr>
              <a:t>Highlight what makes your approach and solution totally unique or the most effective. </a:t>
            </a:r>
          </a:p>
          <a:p>
            <a:pPr lvl="2">
              <a:lnSpc>
                <a:spcPct val="90000"/>
              </a:lnSpc>
            </a:pPr>
            <a:r>
              <a:rPr lang="en-US">
                <a:solidFill>
                  <a:schemeClr val="bg1"/>
                </a:solidFill>
              </a:rPr>
              <a:t>Example: “Our project has introduced affordable water filtration systems that provide clean water to thousands of people, improving health outcomes and reducing costs.”</a:t>
            </a:r>
          </a:p>
          <a:p>
            <a:pPr marL="457200" indent="-457200">
              <a:lnSpc>
                <a:spcPct val="90000"/>
              </a:lnSpc>
              <a:buFont typeface="+mj-lt"/>
              <a:buAutoNum type="arabicPeriod" startAt="5"/>
            </a:pPr>
            <a:endParaRPr lang="en-US" sz="1600">
              <a:solidFill>
                <a:schemeClr val="bg1"/>
              </a:solidFill>
            </a:endParaRPr>
          </a:p>
          <a:p>
            <a:pPr marL="457200" indent="-457200">
              <a:lnSpc>
                <a:spcPct val="90000"/>
              </a:lnSpc>
              <a:buFont typeface="+mj-lt"/>
              <a:buAutoNum type="arabicPeriod" startAt="5"/>
            </a:pPr>
            <a:r>
              <a:rPr lang="en-US" sz="1600" b="1">
                <a:solidFill>
                  <a:schemeClr val="bg1"/>
                </a:solidFill>
              </a:rPr>
              <a:t>Highlight the impact with specific examples.</a:t>
            </a:r>
          </a:p>
          <a:p>
            <a:pPr lvl="1">
              <a:lnSpc>
                <a:spcPct val="90000"/>
              </a:lnSpc>
            </a:pPr>
            <a:r>
              <a:rPr lang="en-US" sz="1600" b="1">
                <a:solidFill>
                  <a:schemeClr val="bg1"/>
                </a:solidFill>
              </a:rPr>
              <a:t>Use numbers or specific details to show real-world outcomes to make your impact clear. </a:t>
            </a:r>
            <a:r>
              <a:rPr lang="en-US" sz="1600">
                <a:solidFill>
                  <a:schemeClr val="bg1"/>
                </a:solidFill>
              </a:rPr>
              <a:t>People connect more with tangible examples than general and sometimes convoluted statements. </a:t>
            </a:r>
          </a:p>
          <a:p>
            <a:pPr lvl="2">
              <a:lnSpc>
                <a:spcPct val="90000"/>
              </a:lnSpc>
            </a:pPr>
            <a:r>
              <a:rPr lang="en-US">
                <a:solidFill>
                  <a:schemeClr val="bg1"/>
                </a:solidFill>
              </a:rPr>
              <a:t>Examples: </a:t>
            </a:r>
          </a:p>
          <a:p>
            <a:pPr lvl="3">
              <a:lnSpc>
                <a:spcPct val="90000"/>
              </a:lnSpc>
            </a:pPr>
            <a:r>
              <a:rPr lang="en-US" sz="1600" b="1">
                <a:solidFill>
                  <a:schemeClr val="bg1"/>
                </a:solidFill>
              </a:rPr>
              <a:t>“</a:t>
            </a:r>
            <a:r>
              <a:rPr lang="en-US" sz="1600">
                <a:solidFill>
                  <a:schemeClr val="bg1"/>
                </a:solidFill>
              </a:rPr>
              <a:t>Since our project began, waterborne illness has decreased by 30% in the communities we serve.”</a:t>
            </a:r>
          </a:p>
          <a:p>
            <a:pPr lvl="3">
              <a:lnSpc>
                <a:spcPct val="90000"/>
              </a:lnSpc>
            </a:pPr>
            <a:r>
              <a:rPr lang="en-US" sz="1600">
                <a:solidFill>
                  <a:schemeClr val="bg1"/>
                </a:solidFill>
              </a:rPr>
              <a:t>“We’ve managed to train over 100 local volunteers, creating a sustainable support network.” </a:t>
            </a:r>
          </a:p>
        </p:txBody>
      </p:sp>
      <p:pic>
        <p:nvPicPr>
          <p:cNvPr id="4" name="Picture 3">
            <a:extLst>
              <a:ext uri="{FF2B5EF4-FFF2-40B4-BE49-F238E27FC236}">
                <a16:creationId xmlns:a16="http://schemas.microsoft.com/office/drawing/2014/main" id="{FE33ABBF-D692-ED1C-0CDD-BBC02BFCBADE}"/>
              </a:ext>
            </a:extLst>
          </p:cNvPr>
          <p:cNvPicPr>
            <a:picLocks noChangeAspect="1"/>
          </p:cNvPicPr>
          <p:nvPr/>
        </p:nvPicPr>
        <p:blipFill>
          <a:blip r:embed="rId3"/>
          <a:stretch>
            <a:fillRect/>
          </a:stretch>
        </p:blipFill>
        <p:spPr>
          <a:xfrm>
            <a:off x="9372600" y="3575194"/>
            <a:ext cx="2405690" cy="1978680"/>
          </a:xfrm>
          <a:prstGeom prst="rect">
            <a:avLst/>
          </a:prstGeom>
          <a:effectLst/>
        </p:spPr>
      </p:pic>
    </p:spTree>
    <p:extLst>
      <p:ext uri="{BB962C8B-B14F-4D97-AF65-F5344CB8AC3E}">
        <p14:creationId xmlns:p14="http://schemas.microsoft.com/office/powerpoint/2010/main" val="1241907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017CD891-586A-4B6E-A486-5402131D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8A00DC-3095-A606-5735-53BDF79DD309}"/>
              </a:ext>
            </a:extLst>
          </p:cNvPr>
          <p:cNvSpPr>
            <a:spLocks noGrp="1"/>
          </p:cNvSpPr>
          <p:nvPr>
            <p:ph type="title"/>
          </p:nvPr>
        </p:nvSpPr>
        <p:spPr>
          <a:xfrm>
            <a:off x="648930" y="629267"/>
            <a:ext cx="9252154" cy="1016654"/>
          </a:xfrm>
        </p:spPr>
        <p:txBody>
          <a:bodyPr>
            <a:normAutofit/>
          </a:bodyPr>
          <a:lstStyle/>
          <a:p>
            <a:r>
              <a:rPr lang="en-US" b="1"/>
              <a:t>5. Create Your Pitch (continued)</a:t>
            </a:r>
            <a:endParaRPr lang="en-GB" b="1"/>
          </a:p>
        </p:txBody>
      </p:sp>
      <p:sp>
        <p:nvSpPr>
          <p:cNvPr id="21" name="Rectangle 20">
            <a:extLst>
              <a:ext uri="{FF2B5EF4-FFF2-40B4-BE49-F238E27FC236}">
                <a16:creationId xmlns:a16="http://schemas.microsoft.com/office/drawing/2014/main" id="{FF137431-18A7-4F8A-B89F-8EAB4AAD3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DEE94CCE-9E0B-4D7E-9B46-D34BC797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9C592C7D-4C17-F121-C41C-E2EB93CFE5FA}"/>
              </a:ext>
            </a:extLst>
          </p:cNvPr>
          <p:cNvSpPr>
            <a:spLocks noGrp="1"/>
          </p:cNvSpPr>
          <p:nvPr>
            <p:ph idx="1"/>
          </p:nvPr>
        </p:nvSpPr>
        <p:spPr>
          <a:xfrm>
            <a:off x="648929" y="2548281"/>
            <a:ext cx="10695345" cy="3966819"/>
          </a:xfrm>
        </p:spPr>
        <p:txBody>
          <a:bodyPr>
            <a:normAutofit/>
          </a:bodyPr>
          <a:lstStyle/>
          <a:p>
            <a:pPr marL="457200" indent="-457200">
              <a:lnSpc>
                <a:spcPct val="90000"/>
              </a:lnSpc>
              <a:buFont typeface="+mj-lt"/>
              <a:buAutoNum type="arabicPeriod" startAt="7"/>
            </a:pPr>
            <a:r>
              <a:rPr lang="en-US" sz="1600" b="1">
                <a:solidFill>
                  <a:schemeClr val="bg1"/>
                </a:solidFill>
              </a:rPr>
              <a:t>Showcase the broader benefits. </a:t>
            </a:r>
          </a:p>
          <a:p>
            <a:pPr lvl="1">
              <a:lnSpc>
                <a:spcPct val="90000"/>
              </a:lnSpc>
            </a:pPr>
            <a:r>
              <a:rPr lang="en-US" sz="1600" b="1">
                <a:solidFill>
                  <a:schemeClr val="bg1"/>
                </a:solidFill>
              </a:rPr>
              <a:t>Explain why this matters in a broader context. </a:t>
            </a:r>
            <a:r>
              <a:rPr lang="en-US" sz="1600">
                <a:solidFill>
                  <a:schemeClr val="bg1"/>
                </a:solidFill>
              </a:rPr>
              <a:t>Help your audience see the wider impact of your project. </a:t>
            </a:r>
          </a:p>
          <a:p>
            <a:pPr lvl="2">
              <a:lnSpc>
                <a:spcPct val="90000"/>
              </a:lnSpc>
            </a:pPr>
            <a:r>
              <a:rPr lang="en-US">
                <a:solidFill>
                  <a:schemeClr val="bg1"/>
                </a:solidFill>
              </a:rPr>
              <a:t>Example: “Our approach doesn’t just help one area; it’s a model that can be replicated across other regions facing similar challenges.”</a:t>
            </a:r>
          </a:p>
          <a:p>
            <a:pPr marL="457200" indent="-457200">
              <a:lnSpc>
                <a:spcPct val="90000"/>
              </a:lnSpc>
              <a:buFont typeface="+mj-lt"/>
              <a:buAutoNum type="arabicPeriod" startAt="7"/>
            </a:pPr>
            <a:endParaRPr lang="en-US" sz="1600">
              <a:solidFill>
                <a:schemeClr val="bg1"/>
              </a:solidFill>
            </a:endParaRPr>
          </a:p>
          <a:p>
            <a:pPr marL="457200" indent="-457200">
              <a:lnSpc>
                <a:spcPct val="90000"/>
              </a:lnSpc>
              <a:buFont typeface="+mj-lt"/>
              <a:buAutoNum type="arabicPeriod" startAt="7"/>
            </a:pPr>
            <a:r>
              <a:rPr lang="en-US" sz="1600" b="1">
                <a:solidFill>
                  <a:schemeClr val="bg1"/>
                </a:solidFill>
              </a:rPr>
              <a:t>Avoid jargon or overly technical terms. </a:t>
            </a:r>
            <a:r>
              <a:rPr lang="en-US" sz="1600">
                <a:solidFill>
                  <a:schemeClr val="bg1"/>
                </a:solidFill>
              </a:rPr>
              <a:t>While these might show that you’re intelligent and well-versed, it might confuse your audience. Instead, try to keep your language straightforward and relatable.</a:t>
            </a:r>
            <a:endParaRPr lang="en-US" sz="1600" b="1">
              <a:solidFill>
                <a:schemeClr val="bg1"/>
              </a:solidFill>
            </a:endParaRPr>
          </a:p>
          <a:p>
            <a:pPr lvl="2">
              <a:lnSpc>
                <a:spcPct val="90000"/>
              </a:lnSpc>
            </a:pPr>
            <a:r>
              <a:rPr lang="en-US">
                <a:solidFill>
                  <a:schemeClr val="bg1"/>
                </a:solidFill>
              </a:rPr>
              <a:t>Examples: </a:t>
            </a:r>
          </a:p>
          <a:p>
            <a:pPr lvl="3">
              <a:lnSpc>
                <a:spcPct val="90000"/>
              </a:lnSpc>
            </a:pPr>
            <a:r>
              <a:rPr lang="en-US" sz="1600">
                <a:solidFill>
                  <a:schemeClr val="bg1"/>
                </a:solidFill>
              </a:rPr>
              <a:t>Instead of “leveraging cross-sectoral partnerships,” say “working with different groups to achieve shared goals.” </a:t>
            </a:r>
          </a:p>
          <a:p>
            <a:pPr lvl="3">
              <a:lnSpc>
                <a:spcPct val="90000"/>
              </a:lnSpc>
            </a:pPr>
            <a:r>
              <a:rPr lang="en-US" sz="1600">
                <a:solidFill>
                  <a:schemeClr val="bg1"/>
                </a:solidFill>
              </a:rPr>
              <a:t>Use active verbs like “improve,” “empower,” and “transform” to make your message more dynamic. </a:t>
            </a:r>
          </a:p>
        </p:txBody>
      </p:sp>
    </p:spTree>
    <p:extLst>
      <p:ext uri="{BB962C8B-B14F-4D97-AF65-F5344CB8AC3E}">
        <p14:creationId xmlns:p14="http://schemas.microsoft.com/office/powerpoint/2010/main" val="634286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9" name="Freeform 7">
            <a:extLst>
              <a:ext uri="{FF2B5EF4-FFF2-40B4-BE49-F238E27FC236}">
                <a16:creationId xmlns:a16="http://schemas.microsoft.com/office/drawing/2014/main" id="{017CD891-586A-4B6E-A486-5402131D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38A00DC-3095-A606-5735-53BDF79DD309}"/>
              </a:ext>
            </a:extLst>
          </p:cNvPr>
          <p:cNvSpPr>
            <a:spLocks noGrp="1"/>
          </p:cNvSpPr>
          <p:nvPr>
            <p:ph type="title"/>
          </p:nvPr>
        </p:nvSpPr>
        <p:spPr>
          <a:xfrm>
            <a:off x="648930" y="629267"/>
            <a:ext cx="9252154" cy="1016654"/>
          </a:xfrm>
        </p:spPr>
        <p:txBody>
          <a:bodyPr>
            <a:normAutofit/>
          </a:bodyPr>
          <a:lstStyle/>
          <a:p>
            <a:r>
              <a:rPr lang="en-US" b="1"/>
              <a:t>5. Create Your Pitch (continued)</a:t>
            </a:r>
            <a:endParaRPr lang="en-GB" b="1"/>
          </a:p>
        </p:txBody>
      </p:sp>
      <p:sp>
        <p:nvSpPr>
          <p:cNvPr id="21" name="Rectangle 20">
            <a:extLst>
              <a:ext uri="{FF2B5EF4-FFF2-40B4-BE49-F238E27FC236}">
                <a16:creationId xmlns:a16="http://schemas.microsoft.com/office/drawing/2014/main" id="{FF137431-18A7-4F8A-B89F-8EAB4AAD3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DEE94CCE-9E0B-4D7E-9B46-D34BC797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sp>
        <p:nvSpPr>
          <p:cNvPr id="3" name="Content Placeholder 2">
            <a:extLst>
              <a:ext uri="{FF2B5EF4-FFF2-40B4-BE49-F238E27FC236}">
                <a16:creationId xmlns:a16="http://schemas.microsoft.com/office/drawing/2014/main" id="{9C592C7D-4C17-F121-C41C-E2EB93CFE5FA}"/>
              </a:ext>
            </a:extLst>
          </p:cNvPr>
          <p:cNvSpPr>
            <a:spLocks noGrp="1"/>
          </p:cNvSpPr>
          <p:nvPr>
            <p:ph idx="1"/>
          </p:nvPr>
        </p:nvSpPr>
        <p:spPr>
          <a:xfrm>
            <a:off x="648929" y="2548281"/>
            <a:ext cx="10695345" cy="3966819"/>
          </a:xfrm>
        </p:spPr>
        <p:txBody>
          <a:bodyPr>
            <a:normAutofit/>
          </a:bodyPr>
          <a:lstStyle/>
          <a:p>
            <a:pPr marL="457200" indent="-457200">
              <a:lnSpc>
                <a:spcPct val="90000"/>
              </a:lnSpc>
              <a:buFont typeface="+mj-lt"/>
              <a:buAutoNum type="arabicPeriod" startAt="9"/>
            </a:pPr>
            <a:r>
              <a:rPr lang="en-US" sz="1600" b="1">
                <a:solidFill>
                  <a:schemeClr val="bg1"/>
                </a:solidFill>
              </a:rPr>
              <a:t>End with a clear call to action.</a:t>
            </a:r>
          </a:p>
          <a:p>
            <a:pPr lvl="1">
              <a:lnSpc>
                <a:spcPct val="90000"/>
              </a:lnSpc>
            </a:pPr>
            <a:r>
              <a:rPr lang="en-US" sz="1600" b="1">
                <a:solidFill>
                  <a:schemeClr val="bg1"/>
                </a:solidFill>
              </a:rPr>
              <a:t>What do you want your audience to do next? </a:t>
            </a:r>
            <a:r>
              <a:rPr lang="en-US" sz="1600">
                <a:solidFill>
                  <a:schemeClr val="bg1"/>
                </a:solidFill>
              </a:rPr>
              <a:t>Be specific and direct. </a:t>
            </a:r>
            <a:br>
              <a:rPr lang="en-US" sz="1600">
                <a:solidFill>
                  <a:schemeClr val="bg1"/>
                </a:solidFill>
              </a:rPr>
            </a:br>
            <a:endParaRPr lang="en-US" sz="1600" b="1">
              <a:solidFill>
                <a:schemeClr val="bg1"/>
              </a:solidFill>
            </a:endParaRPr>
          </a:p>
          <a:p>
            <a:pPr marL="457200" indent="-457200">
              <a:lnSpc>
                <a:spcPct val="90000"/>
              </a:lnSpc>
              <a:buFont typeface="+mj-lt"/>
              <a:buAutoNum type="arabicPeriod" startAt="10"/>
            </a:pPr>
            <a:r>
              <a:rPr lang="en-US" sz="1600" b="1">
                <a:solidFill>
                  <a:schemeClr val="bg1"/>
                </a:solidFill>
              </a:rPr>
              <a:t>Practice and refine your pitch.</a:t>
            </a:r>
          </a:p>
          <a:p>
            <a:pPr lvl="1">
              <a:lnSpc>
                <a:spcPct val="90000"/>
              </a:lnSpc>
            </a:pPr>
            <a:r>
              <a:rPr lang="en-US" sz="1600">
                <a:solidFill>
                  <a:schemeClr val="bg1"/>
                </a:solidFill>
              </a:rPr>
              <a:t>Practice out loud to make sure it flows naturally and fits within a time limit.</a:t>
            </a:r>
          </a:p>
          <a:p>
            <a:pPr lvl="1">
              <a:lnSpc>
                <a:spcPct val="90000"/>
              </a:lnSpc>
            </a:pPr>
            <a:r>
              <a:rPr lang="en-US" sz="1600">
                <a:solidFill>
                  <a:schemeClr val="bg1"/>
                </a:solidFill>
              </a:rPr>
              <a:t>Get feedback from a friend or colleague.</a:t>
            </a:r>
          </a:p>
          <a:p>
            <a:pPr lvl="1">
              <a:lnSpc>
                <a:spcPct val="90000"/>
              </a:lnSpc>
            </a:pPr>
            <a:r>
              <a:rPr lang="en-US" sz="1600">
                <a:solidFill>
                  <a:schemeClr val="bg1"/>
                </a:solidFill>
              </a:rPr>
              <a:t>Adjust for time: Have both a one-minute version for quick introductions and a three-minute version for longer conversations. </a:t>
            </a:r>
            <a:br>
              <a:rPr lang="en-US" sz="1600">
                <a:solidFill>
                  <a:schemeClr val="bg1"/>
                </a:solidFill>
              </a:rPr>
            </a:br>
            <a:endParaRPr lang="en-US" sz="1600">
              <a:solidFill>
                <a:schemeClr val="bg1"/>
              </a:solidFill>
            </a:endParaRPr>
          </a:p>
          <a:p>
            <a:pPr marL="457200" marR="0" lvl="0" indent="-457200" algn="l" defTabSz="457200" rtl="0" eaLnBrk="1" fontAlgn="auto" latinLnBrk="0" hangingPunct="1">
              <a:lnSpc>
                <a:spcPct val="90000"/>
              </a:lnSpc>
              <a:spcBef>
                <a:spcPts val="1000"/>
              </a:spcBef>
              <a:spcAft>
                <a:spcPts val="0"/>
              </a:spcAft>
              <a:buClr>
                <a:srgbClr val="ACD433"/>
              </a:buClr>
              <a:buSzPct val="80000"/>
              <a:buFont typeface="+mj-lt"/>
              <a:buAutoNum type="arabicPeriod" startAt="11"/>
              <a:tabLst/>
              <a:defRPr/>
            </a:pPr>
            <a:r>
              <a:rPr kumimoji="0" lang="en-US" sz="1600" b="1" i="0" u="none" strike="noStrike" kern="1200" cap="none" spc="0" normalizeH="0" baseline="0" noProof="0">
                <a:ln>
                  <a:noFill/>
                </a:ln>
                <a:solidFill>
                  <a:prstClr val="black"/>
                </a:solidFill>
                <a:effectLst/>
                <a:uLnTx/>
                <a:uFillTx/>
                <a:ea typeface="+mj-ea"/>
                <a:cs typeface="+mj-cs"/>
              </a:rPr>
              <a:t>Stay open to questions.</a:t>
            </a:r>
          </a:p>
          <a:p>
            <a:pPr lvl="1">
              <a:lnSpc>
                <a:spcPct val="90000"/>
              </a:lnSpc>
              <a:buClr>
                <a:srgbClr val="ACD433"/>
              </a:buClr>
              <a:defRPr/>
            </a:pPr>
            <a:r>
              <a:rPr kumimoji="0" lang="en-US" sz="1600" b="1" i="0" u="none" strike="noStrike" kern="1200" cap="none" spc="0" normalizeH="0" baseline="0" noProof="0">
                <a:ln>
                  <a:noFill/>
                </a:ln>
                <a:solidFill>
                  <a:prstClr val="black"/>
                </a:solidFill>
                <a:effectLst/>
                <a:uLnTx/>
                <a:uFillTx/>
                <a:ea typeface="+mj-ea"/>
                <a:cs typeface="+mj-cs"/>
              </a:rPr>
              <a:t>Invite questions or feedback </a:t>
            </a:r>
            <a:r>
              <a:rPr kumimoji="0" lang="en-US" sz="1600" i="0" u="none" strike="noStrike" kern="1200" cap="none" spc="0" normalizeH="0" baseline="0" noProof="0">
                <a:ln>
                  <a:noFill/>
                </a:ln>
                <a:solidFill>
                  <a:prstClr val="black"/>
                </a:solidFill>
                <a:effectLst/>
                <a:uLnTx/>
                <a:uFillTx/>
                <a:ea typeface="+mj-ea"/>
                <a:cs typeface="+mj-cs"/>
              </a:rPr>
              <a:t>after your pitch. Showing an openness and desire for dialogue shows confidence and helps to build a deeper connection with your audience.</a:t>
            </a:r>
            <a:endParaRPr kumimoji="0" lang="en-US" sz="1600" b="1" i="0" u="none" strike="noStrike" kern="1200" cap="none" spc="0" normalizeH="0" baseline="0" noProof="0">
              <a:ln>
                <a:noFill/>
              </a:ln>
              <a:solidFill>
                <a:prstClr val="black"/>
              </a:solidFill>
              <a:effectLst/>
              <a:uLnTx/>
              <a:uFillTx/>
              <a:ea typeface="+mj-ea"/>
              <a:cs typeface="+mj-cs"/>
            </a:endParaRPr>
          </a:p>
        </p:txBody>
      </p:sp>
    </p:spTree>
    <p:extLst>
      <p:ext uri="{BB962C8B-B14F-4D97-AF65-F5344CB8AC3E}">
        <p14:creationId xmlns:p14="http://schemas.microsoft.com/office/powerpoint/2010/main" val="151287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GB"/>
          </a:p>
        </p:txBody>
      </p:sp>
      <p:sp>
        <p:nvSpPr>
          <p:cNvPr id="2" name="Title 1">
            <a:extLst>
              <a:ext uri="{FF2B5EF4-FFF2-40B4-BE49-F238E27FC236}">
                <a16:creationId xmlns:a16="http://schemas.microsoft.com/office/drawing/2014/main" id="{DA74D092-2348-0C26-D21D-CE4EEBD0180C}"/>
              </a:ext>
            </a:extLst>
          </p:cNvPr>
          <p:cNvSpPr>
            <a:spLocks noGrp="1"/>
          </p:cNvSpPr>
          <p:nvPr>
            <p:ph type="title"/>
          </p:nvPr>
        </p:nvSpPr>
        <p:spPr>
          <a:xfrm>
            <a:off x="1103312" y="452718"/>
            <a:ext cx="8947522" cy="1400530"/>
          </a:xfrm>
        </p:spPr>
        <p:txBody>
          <a:bodyPr anchor="ctr">
            <a:normAutofit/>
          </a:bodyPr>
          <a:lstStyle/>
          <a:p>
            <a:r>
              <a:rPr lang="en-US" b="1">
                <a:solidFill>
                  <a:srgbClr val="FFFFFF"/>
                </a:solidFill>
              </a:rPr>
              <a:t>Key Objectives &amp; Learning Outcomes</a:t>
            </a:r>
            <a:endParaRPr lang="en-GB" b="1">
              <a:solidFill>
                <a:srgbClr val="FFFFFF"/>
              </a:solidFill>
            </a:endParaRPr>
          </a:p>
        </p:txBody>
      </p:sp>
      <p:sp>
        <p:nvSpPr>
          <p:cNvPr id="3" name="Content Placeholder 2">
            <a:extLst>
              <a:ext uri="{FF2B5EF4-FFF2-40B4-BE49-F238E27FC236}">
                <a16:creationId xmlns:a16="http://schemas.microsoft.com/office/drawing/2014/main" id="{ADA5F1F1-CB0E-D907-CFD0-93B2B92D61DB}"/>
              </a:ext>
            </a:extLst>
          </p:cNvPr>
          <p:cNvSpPr>
            <a:spLocks noGrp="1"/>
          </p:cNvSpPr>
          <p:nvPr>
            <p:ph idx="1"/>
          </p:nvPr>
        </p:nvSpPr>
        <p:spPr>
          <a:xfrm>
            <a:off x="1042516" y="2587999"/>
            <a:ext cx="8946541" cy="3797701"/>
          </a:xfrm>
        </p:spPr>
        <p:txBody>
          <a:bodyPr>
            <a:normAutofit/>
          </a:bodyPr>
          <a:lstStyle/>
          <a:p>
            <a:r>
              <a:rPr lang="en-US" b="1"/>
              <a:t>Practical communications tools </a:t>
            </a:r>
            <a:r>
              <a:rPr lang="en-US">
                <a:sym typeface="Wingdings" panose="05000000000000000000" pitchFamily="2" charset="2"/>
              </a:rPr>
              <a:t> Pr</a:t>
            </a:r>
            <a:r>
              <a:rPr lang="en-US"/>
              <a:t>ovide more comprehensive “tools” to add to your toolkit with both foundational and advanced resources, including audience analysis, project impact storytelling, and crisis communication.</a:t>
            </a:r>
            <a:br>
              <a:rPr lang="en-US"/>
            </a:br>
            <a:endParaRPr lang="en-US"/>
          </a:p>
          <a:p>
            <a:r>
              <a:rPr lang="en-US" b="1"/>
              <a:t>Emphasize communication’s value </a:t>
            </a:r>
            <a:r>
              <a:rPr lang="en-US">
                <a:sym typeface="Wingdings" panose="05000000000000000000" pitchFamily="2" charset="2"/>
              </a:rPr>
              <a:t> </a:t>
            </a:r>
            <a:r>
              <a:rPr lang="en-US"/>
              <a:t>Highlight how strong communication skills are crucial for securing funding and building support, especially for non-communication roles.</a:t>
            </a:r>
            <a:br>
              <a:rPr lang="en-US"/>
            </a:br>
            <a:endParaRPr lang="en-US"/>
          </a:p>
          <a:p>
            <a:r>
              <a:rPr lang="en-US" b="1"/>
              <a:t>Build on IWC10 momentum </a:t>
            </a:r>
            <a:r>
              <a:rPr lang="en-US">
                <a:sym typeface="Wingdings" panose="05000000000000000000" pitchFamily="2" charset="2"/>
              </a:rPr>
              <a:t> </a:t>
            </a:r>
            <a:r>
              <a:rPr lang="en-US"/>
              <a:t>Recap and expand on insights from IWC10 for new participants and those continuing to build their skills.</a:t>
            </a:r>
            <a:endParaRPr lang="en-GB"/>
          </a:p>
        </p:txBody>
      </p:sp>
    </p:spTree>
    <p:extLst>
      <p:ext uri="{BB962C8B-B14F-4D97-AF65-F5344CB8AC3E}">
        <p14:creationId xmlns:p14="http://schemas.microsoft.com/office/powerpoint/2010/main" val="79368494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12B5-8AC3-12BB-8159-D51C62B19653}"/>
              </a:ext>
            </a:extLst>
          </p:cNvPr>
          <p:cNvSpPr>
            <a:spLocks noGrp="1"/>
          </p:cNvSpPr>
          <p:nvPr>
            <p:ph type="title"/>
          </p:nvPr>
        </p:nvSpPr>
        <p:spPr/>
        <p:txBody>
          <a:bodyPr/>
          <a:lstStyle/>
          <a:p>
            <a:r>
              <a:rPr lang="en-US" b="1"/>
              <a:t>We’d love to hear from you!</a:t>
            </a:r>
            <a:endParaRPr lang="en-GB" b="1"/>
          </a:p>
        </p:txBody>
      </p:sp>
      <p:sp>
        <p:nvSpPr>
          <p:cNvPr id="4" name="Title 1">
            <a:extLst>
              <a:ext uri="{FF2B5EF4-FFF2-40B4-BE49-F238E27FC236}">
                <a16:creationId xmlns:a16="http://schemas.microsoft.com/office/drawing/2014/main" id="{F96EA5E5-7633-61A0-9DE1-0BD53EF957D6}"/>
              </a:ext>
            </a:extLst>
          </p:cNvPr>
          <p:cNvSpPr txBox="1">
            <a:spLocks/>
          </p:cNvSpPr>
          <p:nvPr/>
        </p:nvSpPr>
        <p:spPr>
          <a:xfrm>
            <a:off x="507874" y="1853248"/>
            <a:ext cx="7421564" cy="483365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b="1"/>
          </a:p>
          <a:p>
            <a:r>
              <a:rPr lang="en-US" b="1"/>
              <a:t>Please feel free to ask any questions or share key takeaways. </a:t>
            </a:r>
            <a:endParaRPr lang="en-GB" b="1"/>
          </a:p>
        </p:txBody>
      </p:sp>
      <p:pic>
        <p:nvPicPr>
          <p:cNvPr id="5" name="Graphic 4" descr="Questions">
            <a:extLst>
              <a:ext uri="{FF2B5EF4-FFF2-40B4-BE49-F238E27FC236}">
                <a16:creationId xmlns:a16="http://schemas.microsoft.com/office/drawing/2014/main" id="{A5EDB706-98B3-25D3-BD7C-55355D32D8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7675" y="1853248"/>
            <a:ext cx="3662018" cy="3662018"/>
          </a:xfrm>
          <a:prstGeom prst="rect">
            <a:avLst/>
          </a:prstGeom>
          <a:effectLst/>
        </p:spPr>
      </p:pic>
    </p:spTree>
    <p:extLst>
      <p:ext uri="{BB962C8B-B14F-4D97-AF65-F5344CB8AC3E}">
        <p14:creationId xmlns:p14="http://schemas.microsoft.com/office/powerpoint/2010/main" val="1768694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6" name="Picture 1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224A468-D42F-6420-D58E-7DDF8CA7B269}"/>
              </a:ext>
            </a:extLst>
          </p:cNvPr>
          <p:cNvSpPr>
            <a:spLocks noGrp="1"/>
          </p:cNvSpPr>
          <p:nvPr>
            <p:ph type="title"/>
          </p:nvPr>
        </p:nvSpPr>
        <p:spPr>
          <a:xfrm>
            <a:off x="648930" y="629266"/>
            <a:ext cx="9252154" cy="1223983"/>
          </a:xfrm>
        </p:spPr>
        <p:txBody>
          <a:bodyPr vert="horz" lIns="91440" tIns="45720" rIns="91440" bIns="45720" rtlCol="0" anchor="t">
            <a:normAutofit/>
          </a:bodyPr>
          <a:lstStyle/>
          <a:p>
            <a:r>
              <a:rPr lang="en-US" b="1"/>
              <a:t>1. Target Audience Analysis</a:t>
            </a:r>
          </a:p>
        </p:txBody>
      </p:sp>
      <p:sp>
        <p:nvSpPr>
          <p:cNvPr id="3" name="Content Placeholder 2">
            <a:extLst>
              <a:ext uri="{FF2B5EF4-FFF2-40B4-BE49-F238E27FC236}">
                <a16:creationId xmlns:a16="http://schemas.microsoft.com/office/drawing/2014/main" id="{BA14A01C-ED41-2238-5CD7-E41207E9E76B}"/>
              </a:ext>
            </a:extLst>
          </p:cNvPr>
          <p:cNvSpPr>
            <a:spLocks noGrp="1"/>
          </p:cNvSpPr>
          <p:nvPr>
            <p:ph sz="half" idx="1"/>
          </p:nvPr>
        </p:nvSpPr>
        <p:spPr>
          <a:xfrm>
            <a:off x="1103311" y="2052214"/>
            <a:ext cx="4338409" cy="4196185"/>
          </a:xfrm>
        </p:spPr>
        <p:txBody>
          <a:bodyPr vert="horz" lIns="91440" tIns="45720" rIns="91440" bIns="45720" rtlCol="0">
            <a:normAutofit/>
          </a:bodyPr>
          <a:lstStyle/>
          <a:p>
            <a:r>
              <a:rPr lang="en-US"/>
              <a:t>Defining your audience ensures your message reaches those who need it most, maximizing your impact and resource efficiency. </a:t>
            </a:r>
            <a:br>
              <a:rPr lang="en-US"/>
            </a:br>
            <a:endParaRPr lang="en-US"/>
          </a:p>
          <a:p>
            <a:r>
              <a:rPr lang="en-US"/>
              <a:t>A clear audience focus will help you to tailor your approach, making your communication efforts relevant and more likely to achieve desired outcomes. </a:t>
            </a:r>
          </a:p>
        </p:txBody>
      </p:sp>
      <p:pic>
        <p:nvPicPr>
          <p:cNvPr id="5" name="Content Placeholder 4">
            <a:extLst>
              <a:ext uri="{FF2B5EF4-FFF2-40B4-BE49-F238E27FC236}">
                <a16:creationId xmlns:a16="http://schemas.microsoft.com/office/drawing/2014/main" id="{6198F87D-D428-8C0A-FDC4-59DCA2C06F78}"/>
              </a:ext>
            </a:extLst>
          </p:cNvPr>
          <p:cNvPicPr>
            <a:picLocks noGrp="1" noChangeAspect="1"/>
          </p:cNvPicPr>
          <p:nvPr>
            <p:ph sz="half" idx="2"/>
          </p:nvPr>
        </p:nvPicPr>
        <p:blipFill>
          <a:blip r:embed="rId7"/>
          <a:srcRect l="12715" r="14207" b="2"/>
          <a:stretch/>
        </p:blipFill>
        <p:spPr>
          <a:xfrm>
            <a:off x="6458669" y="2052214"/>
            <a:ext cx="3918859" cy="3016394"/>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7867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CC54-4A97-EA89-C847-FA5C7B37DBA2}"/>
              </a:ext>
            </a:extLst>
          </p:cNvPr>
          <p:cNvSpPr>
            <a:spLocks noGrp="1"/>
          </p:cNvSpPr>
          <p:nvPr>
            <p:ph type="title"/>
          </p:nvPr>
        </p:nvSpPr>
        <p:spPr/>
        <p:txBody>
          <a:bodyPr/>
          <a:lstStyle/>
          <a:p>
            <a:r>
              <a:rPr lang="en-US" b="1"/>
              <a:t>Defining Your Target Audience</a:t>
            </a:r>
            <a:endParaRPr lang="en-GB" b="1"/>
          </a:p>
        </p:txBody>
      </p:sp>
      <p:sp>
        <p:nvSpPr>
          <p:cNvPr id="3" name="Content Placeholder 2">
            <a:extLst>
              <a:ext uri="{FF2B5EF4-FFF2-40B4-BE49-F238E27FC236}">
                <a16:creationId xmlns:a16="http://schemas.microsoft.com/office/drawing/2014/main" id="{B7A2EF8E-B4D2-B41B-EA1C-04708CC6DA3F}"/>
              </a:ext>
            </a:extLst>
          </p:cNvPr>
          <p:cNvSpPr>
            <a:spLocks noGrp="1"/>
          </p:cNvSpPr>
          <p:nvPr>
            <p:ph idx="1"/>
          </p:nvPr>
        </p:nvSpPr>
        <p:spPr>
          <a:xfrm>
            <a:off x="474223" y="1371129"/>
            <a:ext cx="9576611" cy="4352364"/>
          </a:xfrm>
        </p:spPr>
        <p:txBody>
          <a:bodyPr>
            <a:noAutofit/>
          </a:bodyPr>
          <a:lstStyle/>
          <a:p>
            <a:pPr marL="457200" indent="-457200">
              <a:buFont typeface="+mj-lt"/>
              <a:buAutoNum type="arabicPeriod"/>
            </a:pPr>
            <a:r>
              <a:rPr lang="en-US" sz="2400"/>
              <a:t>Establish your project’s goals </a:t>
            </a:r>
            <a:r>
              <a:rPr lang="en-US" sz="2400">
                <a:sym typeface="Wingdings" panose="05000000000000000000" pitchFamily="2" charset="2"/>
              </a:rPr>
              <a:t> Identify what you hope to accomplish (awareness, funding, support) before identifying your audience </a:t>
            </a:r>
          </a:p>
          <a:p>
            <a:pPr marL="457200" indent="-457200">
              <a:buFont typeface="+mj-lt"/>
              <a:buAutoNum type="arabicPeriod"/>
            </a:pPr>
            <a:r>
              <a:rPr lang="en-US" sz="2400">
                <a:sym typeface="Wingdings" panose="05000000000000000000" pitchFamily="2" charset="2"/>
              </a:rPr>
              <a:t>Identify primary and secondary audiences</a:t>
            </a:r>
          </a:p>
          <a:p>
            <a:pPr marL="685800" lvl="1"/>
            <a:r>
              <a:rPr lang="en-US" sz="2400">
                <a:sym typeface="Wingdings" panose="05000000000000000000" pitchFamily="2" charset="2"/>
              </a:rPr>
              <a:t>Consider who is directly impacted by your project and who has a vested interest, including funders, partners and communities </a:t>
            </a:r>
          </a:p>
          <a:p>
            <a:pPr marL="1085850" lvl="2"/>
            <a:r>
              <a:rPr lang="en-US" sz="2400" b="1">
                <a:latin typeface="+mn-lt"/>
                <a:sym typeface="Wingdings" panose="05000000000000000000" pitchFamily="2" charset="2"/>
              </a:rPr>
              <a:t>Primary audience: </a:t>
            </a:r>
            <a:r>
              <a:rPr lang="en-GB" sz="2400" kern="0">
                <a:effectLst/>
                <a:latin typeface="+mn-lt"/>
                <a:ea typeface="Times New Roman" panose="02020603050405020304" pitchFamily="18" charset="0"/>
              </a:rPr>
              <a:t>These are the most important groups directly involved in or influenced by your project. </a:t>
            </a:r>
            <a:endParaRPr lang="en-US" sz="2400">
              <a:latin typeface="+mn-lt"/>
              <a:sym typeface="Wingdings" panose="05000000000000000000" pitchFamily="2" charset="2"/>
            </a:endParaRPr>
          </a:p>
          <a:p>
            <a:pPr marL="1085850" lvl="2"/>
            <a:r>
              <a:rPr lang="en-US" sz="2400" b="1">
                <a:latin typeface="+mn-lt"/>
                <a:sym typeface="Wingdings" panose="05000000000000000000" pitchFamily="2" charset="2"/>
              </a:rPr>
              <a:t>Secondary audience: </a:t>
            </a:r>
            <a:r>
              <a:rPr lang="en-GB" sz="2400" kern="0">
                <a:effectLst/>
                <a:latin typeface="+mn-lt"/>
                <a:ea typeface="Times New Roman" panose="02020603050405020304" pitchFamily="18" charset="0"/>
              </a:rPr>
              <a:t>These are supportive groups that may indirectly benefit by your project or can help spread awareness.</a:t>
            </a:r>
            <a:endParaRPr lang="en-GB" sz="2400">
              <a:latin typeface="+mn-lt"/>
            </a:endParaRPr>
          </a:p>
        </p:txBody>
      </p:sp>
    </p:spTree>
    <p:extLst>
      <p:ext uri="{BB962C8B-B14F-4D97-AF65-F5344CB8AC3E}">
        <p14:creationId xmlns:p14="http://schemas.microsoft.com/office/powerpoint/2010/main" val="363369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D540830-1D5B-4124-AD19-E95C33AC2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C9BF2FA-67A7-229E-3F10-8C0EE4E55AC9}"/>
              </a:ext>
            </a:extLst>
          </p:cNvPr>
          <p:cNvSpPr>
            <a:spLocks noGrp="1"/>
          </p:cNvSpPr>
          <p:nvPr>
            <p:ph type="title"/>
          </p:nvPr>
        </p:nvSpPr>
        <p:spPr>
          <a:xfrm>
            <a:off x="648930" y="629267"/>
            <a:ext cx="9252154" cy="1016654"/>
          </a:xfrm>
        </p:spPr>
        <p:txBody>
          <a:bodyPr>
            <a:normAutofit/>
          </a:bodyPr>
          <a:lstStyle/>
          <a:p>
            <a:r>
              <a:rPr lang="en-US" b="1"/>
              <a:t>Understanding Your Audience</a:t>
            </a:r>
            <a:endParaRPr lang="en-GB" b="1"/>
          </a:p>
        </p:txBody>
      </p:sp>
      <p:sp>
        <p:nvSpPr>
          <p:cNvPr id="11" name="Rectangle 10">
            <a:extLst>
              <a:ext uri="{FF2B5EF4-FFF2-40B4-BE49-F238E27FC236}">
                <a16:creationId xmlns:a16="http://schemas.microsoft.com/office/drawing/2014/main" id="{8B1928F0-389D-4382-8440-F6150A01C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DF9B0FBD-51D8-4E3C-9E78-429AE6676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pic>
        <p:nvPicPr>
          <p:cNvPr id="4" name="Picture 3">
            <a:extLst>
              <a:ext uri="{FF2B5EF4-FFF2-40B4-BE49-F238E27FC236}">
                <a16:creationId xmlns:a16="http://schemas.microsoft.com/office/drawing/2014/main" id="{8F5F4DEF-DA52-FC87-C2A8-D92118330D2A}"/>
              </a:ext>
            </a:extLst>
          </p:cNvPr>
          <p:cNvPicPr>
            <a:picLocks noChangeAspect="1"/>
          </p:cNvPicPr>
          <p:nvPr/>
        </p:nvPicPr>
        <p:blipFill>
          <a:blip r:embed="rId3"/>
          <a:stretch>
            <a:fillRect/>
          </a:stretch>
        </p:blipFill>
        <p:spPr>
          <a:xfrm>
            <a:off x="653484" y="2559810"/>
            <a:ext cx="5451627" cy="3638960"/>
          </a:xfrm>
          <a:prstGeom prst="rect">
            <a:avLst/>
          </a:prstGeom>
          <a:effectLst/>
        </p:spPr>
      </p:pic>
      <p:sp>
        <p:nvSpPr>
          <p:cNvPr id="3" name="Content Placeholder 2">
            <a:extLst>
              <a:ext uri="{FF2B5EF4-FFF2-40B4-BE49-F238E27FC236}">
                <a16:creationId xmlns:a16="http://schemas.microsoft.com/office/drawing/2014/main" id="{5E439177-5EC0-E8AA-0CB9-9E113B073FDD}"/>
              </a:ext>
            </a:extLst>
          </p:cNvPr>
          <p:cNvSpPr>
            <a:spLocks noGrp="1"/>
          </p:cNvSpPr>
          <p:nvPr>
            <p:ph idx="1"/>
          </p:nvPr>
        </p:nvSpPr>
        <p:spPr>
          <a:xfrm>
            <a:off x="6421089" y="2548281"/>
            <a:ext cx="5122606" cy="3658689"/>
          </a:xfrm>
        </p:spPr>
        <p:txBody>
          <a:bodyPr>
            <a:normAutofit/>
          </a:bodyPr>
          <a:lstStyle/>
          <a:p>
            <a:pPr>
              <a:lnSpc>
                <a:spcPct val="90000"/>
              </a:lnSpc>
            </a:pPr>
            <a:r>
              <a:rPr lang="en-US" sz="1900" b="1">
                <a:solidFill>
                  <a:schemeClr val="bg1"/>
                </a:solidFill>
              </a:rPr>
              <a:t>Find out what matters to them </a:t>
            </a:r>
            <a:r>
              <a:rPr lang="en-US" sz="1900">
                <a:solidFill>
                  <a:schemeClr val="bg1"/>
                </a:solidFill>
                <a:sym typeface="Wingdings" panose="05000000000000000000" pitchFamily="2" charset="2"/>
              </a:rPr>
              <a:t> Align your project’s benefits with audience interests, like health impacts for communities or environmental sustainability for partners. What do they care about? How does your project benefit them? </a:t>
            </a:r>
            <a:br>
              <a:rPr lang="en-US" sz="1900">
                <a:solidFill>
                  <a:schemeClr val="bg1"/>
                </a:solidFill>
                <a:sym typeface="Wingdings" panose="05000000000000000000" pitchFamily="2" charset="2"/>
              </a:rPr>
            </a:br>
            <a:endParaRPr lang="en-US" sz="1900">
              <a:solidFill>
                <a:schemeClr val="bg1"/>
              </a:solidFill>
              <a:sym typeface="Wingdings" panose="05000000000000000000" pitchFamily="2" charset="2"/>
            </a:endParaRPr>
          </a:p>
          <a:p>
            <a:pPr>
              <a:lnSpc>
                <a:spcPct val="90000"/>
              </a:lnSpc>
            </a:pPr>
            <a:r>
              <a:rPr lang="en-US" sz="1900" b="1">
                <a:solidFill>
                  <a:schemeClr val="bg1"/>
                </a:solidFill>
                <a:sym typeface="Wingdings" panose="05000000000000000000" pitchFamily="2" charset="2"/>
              </a:rPr>
              <a:t>Emphasize project relevance </a:t>
            </a:r>
            <a:r>
              <a:rPr lang="en-US" sz="1900">
                <a:solidFill>
                  <a:schemeClr val="bg1"/>
                </a:solidFill>
                <a:sym typeface="Wingdings" panose="05000000000000000000" pitchFamily="2" charset="2"/>
              </a:rPr>
              <a:t> Show how your project addresses their priorities, enhancing the chances of securing support and engagement. </a:t>
            </a:r>
            <a:endParaRPr lang="en-GB" sz="1900">
              <a:solidFill>
                <a:schemeClr val="bg1"/>
              </a:solidFill>
            </a:endParaRPr>
          </a:p>
        </p:txBody>
      </p:sp>
    </p:spTree>
    <p:extLst>
      <p:ext uri="{BB962C8B-B14F-4D97-AF65-F5344CB8AC3E}">
        <p14:creationId xmlns:p14="http://schemas.microsoft.com/office/powerpoint/2010/main" val="138159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C807F40B-215E-4016-86B5-D8D5B7CF7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81EEF2A-F6D2-1182-7F85-4CA3564B073E}"/>
              </a:ext>
            </a:extLst>
          </p:cNvPr>
          <p:cNvSpPr>
            <a:spLocks noGrp="1"/>
          </p:cNvSpPr>
          <p:nvPr>
            <p:ph type="title"/>
          </p:nvPr>
        </p:nvSpPr>
        <p:spPr>
          <a:xfrm>
            <a:off x="648930" y="629267"/>
            <a:ext cx="9252154" cy="1016654"/>
          </a:xfrm>
        </p:spPr>
        <p:txBody>
          <a:bodyPr>
            <a:normAutofit fontScale="90000"/>
          </a:bodyPr>
          <a:lstStyle/>
          <a:p>
            <a:r>
              <a:rPr lang="en-US" sz="3900" b="1"/>
              <a:t>Choosing Communication Channels (1/2)</a:t>
            </a:r>
            <a:endParaRPr lang="en-GB" sz="3900" b="1"/>
          </a:p>
        </p:txBody>
      </p:sp>
      <p:sp>
        <p:nvSpPr>
          <p:cNvPr id="12" name="Rectangle 11">
            <a:extLst>
              <a:ext uri="{FF2B5EF4-FFF2-40B4-BE49-F238E27FC236}">
                <a16:creationId xmlns:a16="http://schemas.microsoft.com/office/drawing/2014/main" id="{399666CB-33C7-4715-9945-065608444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AB134A2B-B40D-404D-89C2-5D5ED1106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GB"/>
          </a:p>
        </p:txBody>
      </p:sp>
      <p:pic>
        <p:nvPicPr>
          <p:cNvPr id="7" name="Graphic 6" descr="Target Audience">
            <a:extLst>
              <a:ext uri="{FF2B5EF4-FFF2-40B4-BE49-F238E27FC236}">
                <a16:creationId xmlns:a16="http://schemas.microsoft.com/office/drawing/2014/main" id="{93718F87-4D2D-942D-A069-301D8987DD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484" y="2672367"/>
            <a:ext cx="3413845" cy="3413845"/>
          </a:xfrm>
          <a:prstGeom prst="rect">
            <a:avLst/>
          </a:prstGeom>
          <a:effectLst/>
        </p:spPr>
      </p:pic>
      <p:sp>
        <p:nvSpPr>
          <p:cNvPr id="3" name="Content Placeholder 2">
            <a:extLst>
              <a:ext uri="{FF2B5EF4-FFF2-40B4-BE49-F238E27FC236}">
                <a16:creationId xmlns:a16="http://schemas.microsoft.com/office/drawing/2014/main" id="{CC8318B3-55B5-AE0C-50DD-689E721023DD}"/>
              </a:ext>
            </a:extLst>
          </p:cNvPr>
          <p:cNvSpPr>
            <a:spLocks noGrp="1"/>
          </p:cNvSpPr>
          <p:nvPr>
            <p:ph idx="1"/>
          </p:nvPr>
        </p:nvSpPr>
        <p:spPr>
          <a:xfrm>
            <a:off x="4389416" y="2548281"/>
            <a:ext cx="7154279" cy="3658689"/>
          </a:xfrm>
        </p:spPr>
        <p:txBody>
          <a:bodyPr>
            <a:normAutofit/>
          </a:bodyPr>
          <a:lstStyle/>
          <a:p>
            <a:pPr>
              <a:lnSpc>
                <a:spcPct val="90000"/>
              </a:lnSpc>
            </a:pPr>
            <a:r>
              <a:rPr lang="en-US" b="1">
                <a:solidFill>
                  <a:schemeClr val="bg1"/>
                </a:solidFill>
              </a:rPr>
              <a:t>How will you reach your audience? </a:t>
            </a:r>
            <a:r>
              <a:rPr lang="en-US">
                <a:solidFill>
                  <a:schemeClr val="bg1"/>
                </a:solidFill>
                <a:sym typeface="Wingdings" panose="05000000000000000000" pitchFamily="2" charset="2"/>
              </a:rPr>
              <a:t> Select channels that will get information to the right people quickly and effectively. </a:t>
            </a:r>
            <a:br>
              <a:rPr lang="en-US">
                <a:solidFill>
                  <a:schemeClr val="bg1"/>
                </a:solidFill>
                <a:sym typeface="Wingdings" panose="05000000000000000000" pitchFamily="2" charset="2"/>
              </a:rPr>
            </a:br>
            <a:endParaRPr lang="en-US">
              <a:solidFill>
                <a:schemeClr val="bg1"/>
              </a:solidFill>
              <a:sym typeface="Wingdings" panose="05000000000000000000" pitchFamily="2" charset="2"/>
            </a:endParaRPr>
          </a:p>
          <a:p>
            <a:pPr>
              <a:lnSpc>
                <a:spcPct val="90000"/>
              </a:lnSpc>
            </a:pPr>
            <a:r>
              <a:rPr lang="en-US" b="1">
                <a:solidFill>
                  <a:schemeClr val="bg1"/>
                </a:solidFill>
                <a:sym typeface="Wingdings" panose="05000000000000000000" pitchFamily="2" charset="2"/>
              </a:rPr>
              <a:t>Examples of channels: </a:t>
            </a:r>
          </a:p>
          <a:p>
            <a:pPr lvl="1">
              <a:lnSpc>
                <a:spcPct val="90000"/>
              </a:lnSpc>
            </a:pPr>
            <a:r>
              <a:rPr lang="en-US">
                <a:solidFill>
                  <a:schemeClr val="bg1"/>
                </a:solidFill>
                <a:sym typeface="Wingdings" panose="05000000000000000000" pitchFamily="2" charset="2"/>
              </a:rPr>
              <a:t>Social media: For quick updates to a broad audience</a:t>
            </a:r>
          </a:p>
          <a:p>
            <a:pPr lvl="1">
              <a:lnSpc>
                <a:spcPct val="90000"/>
              </a:lnSpc>
            </a:pPr>
            <a:r>
              <a:rPr lang="en-US">
                <a:solidFill>
                  <a:schemeClr val="bg1"/>
                </a:solidFill>
                <a:sym typeface="Wingdings" panose="05000000000000000000" pitchFamily="2" charset="2"/>
              </a:rPr>
              <a:t>Press releases: To share with the media/</a:t>
            </a:r>
            <a:r>
              <a:rPr lang="en-US" err="1">
                <a:solidFill>
                  <a:schemeClr val="bg1"/>
                </a:solidFill>
                <a:sym typeface="Wingdings" panose="05000000000000000000" pitchFamily="2" charset="2"/>
              </a:rPr>
              <a:t>journalsts</a:t>
            </a:r>
            <a:endParaRPr lang="en-US">
              <a:solidFill>
                <a:schemeClr val="bg1"/>
              </a:solidFill>
              <a:sym typeface="Wingdings" panose="05000000000000000000" pitchFamily="2" charset="2"/>
            </a:endParaRPr>
          </a:p>
          <a:p>
            <a:pPr lvl="1">
              <a:lnSpc>
                <a:spcPct val="90000"/>
              </a:lnSpc>
            </a:pPr>
            <a:r>
              <a:rPr lang="en-US">
                <a:solidFill>
                  <a:schemeClr val="bg1"/>
                </a:solidFill>
                <a:sym typeface="Wingdings" panose="05000000000000000000" pitchFamily="2" charset="2"/>
              </a:rPr>
              <a:t>Emails/Direct Messages: For direct communication with sponsors and stakeholders </a:t>
            </a:r>
          </a:p>
          <a:p>
            <a:pPr lvl="1">
              <a:lnSpc>
                <a:spcPct val="90000"/>
              </a:lnSpc>
            </a:pPr>
            <a:r>
              <a:rPr lang="en-US">
                <a:solidFill>
                  <a:schemeClr val="bg1"/>
                </a:solidFill>
                <a:sym typeface="Wingdings" panose="05000000000000000000" pitchFamily="2" charset="2"/>
              </a:rPr>
              <a:t>Website updates: To post statements and FAQs in one conveniently accessible place</a:t>
            </a:r>
            <a:endParaRPr lang="en-GB">
              <a:solidFill>
                <a:schemeClr val="bg1"/>
              </a:solidFill>
            </a:endParaRPr>
          </a:p>
        </p:txBody>
      </p:sp>
    </p:spTree>
    <p:extLst>
      <p:ext uri="{BB962C8B-B14F-4D97-AF65-F5344CB8AC3E}">
        <p14:creationId xmlns:p14="http://schemas.microsoft.com/office/powerpoint/2010/main" val="84770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496F-A432-11C7-5DD8-7467E9B9B1DA}"/>
              </a:ext>
            </a:extLst>
          </p:cNvPr>
          <p:cNvSpPr>
            <a:spLocks noGrp="1"/>
          </p:cNvSpPr>
          <p:nvPr>
            <p:ph type="title"/>
          </p:nvPr>
        </p:nvSpPr>
        <p:spPr>
          <a:xfrm>
            <a:off x="5282381" y="629266"/>
            <a:ext cx="5061769" cy="1641986"/>
          </a:xfrm>
        </p:spPr>
        <p:txBody>
          <a:bodyPr>
            <a:normAutofit fontScale="90000"/>
          </a:bodyPr>
          <a:lstStyle/>
          <a:p>
            <a:pPr>
              <a:lnSpc>
                <a:spcPct val="90000"/>
              </a:lnSpc>
            </a:pPr>
            <a:r>
              <a:rPr lang="en-US" sz="4000" b="1"/>
              <a:t>Choosing Effective Communication Channels (2/2)</a:t>
            </a:r>
            <a:endParaRPr lang="en-GB" sz="4000" b="1"/>
          </a:p>
        </p:txBody>
      </p:sp>
      <p:pic>
        <p:nvPicPr>
          <p:cNvPr id="5" name="Picture 4" descr="Question mark boxes">
            <a:extLst>
              <a:ext uri="{FF2B5EF4-FFF2-40B4-BE49-F238E27FC236}">
                <a16:creationId xmlns:a16="http://schemas.microsoft.com/office/drawing/2014/main" id="{E512C4D6-9B8D-910A-A433-6BEA2CB4A2A3}"/>
              </a:ext>
            </a:extLst>
          </p:cNvPr>
          <p:cNvPicPr>
            <a:picLocks noChangeAspect="1"/>
          </p:cNvPicPr>
          <p:nvPr/>
        </p:nvPicPr>
        <p:blipFill>
          <a:blip r:embed="rId3"/>
          <a:srcRect l="33933" r="28053"/>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98F468A1-6E11-7DF3-0670-680B9ED08716}"/>
              </a:ext>
            </a:extLst>
          </p:cNvPr>
          <p:cNvSpPr>
            <a:spLocks noGrp="1"/>
          </p:cNvSpPr>
          <p:nvPr>
            <p:ph idx="1"/>
          </p:nvPr>
        </p:nvSpPr>
        <p:spPr>
          <a:xfrm>
            <a:off x="5282381" y="2438400"/>
            <a:ext cx="6480994" cy="3809999"/>
          </a:xfrm>
        </p:spPr>
        <p:txBody>
          <a:bodyPr>
            <a:normAutofit/>
          </a:bodyPr>
          <a:lstStyle/>
          <a:p>
            <a:pPr>
              <a:lnSpc>
                <a:spcPct val="90000"/>
              </a:lnSpc>
            </a:pPr>
            <a:r>
              <a:rPr lang="en-US" b="1"/>
              <a:t>Reach your audience where they are </a:t>
            </a:r>
            <a:r>
              <a:rPr lang="en-US">
                <a:sym typeface="Wingdings" panose="05000000000000000000" pitchFamily="2" charset="2"/>
              </a:rPr>
              <a:t> Choose channels that align with where your audience spends most of their time, such as social media, following reports, or reading newsletters. </a:t>
            </a:r>
            <a:br>
              <a:rPr lang="en-US">
                <a:sym typeface="Wingdings" panose="05000000000000000000" pitchFamily="2" charset="2"/>
              </a:rPr>
            </a:br>
            <a:endParaRPr lang="en-US">
              <a:sym typeface="Wingdings" panose="05000000000000000000" pitchFamily="2" charset="2"/>
            </a:endParaRPr>
          </a:p>
          <a:p>
            <a:pPr>
              <a:lnSpc>
                <a:spcPct val="90000"/>
              </a:lnSpc>
            </a:pPr>
            <a:r>
              <a:rPr lang="en-US" b="1">
                <a:sym typeface="Wingdings" panose="05000000000000000000" pitchFamily="2" charset="2"/>
              </a:rPr>
              <a:t>Adapt your message for each platform </a:t>
            </a:r>
            <a:r>
              <a:rPr lang="en-US">
                <a:sym typeface="Wingdings" panose="05000000000000000000" pitchFamily="2" charset="2"/>
              </a:rPr>
              <a:t> Be sure to tailor your message for each platform; e.g., short visuals for social media, in-depth analysis for reports, or informative and friendly updates in newsletters. </a:t>
            </a:r>
            <a:endParaRPr lang="en-GB"/>
          </a:p>
        </p:txBody>
      </p:sp>
    </p:spTree>
    <p:extLst>
      <p:ext uri="{BB962C8B-B14F-4D97-AF65-F5344CB8AC3E}">
        <p14:creationId xmlns:p14="http://schemas.microsoft.com/office/powerpoint/2010/main" val="294182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4" name="Freeform: Shape 13">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GB"/>
          </a:p>
        </p:txBody>
      </p:sp>
      <p:sp>
        <p:nvSpPr>
          <p:cNvPr id="2" name="Title 1">
            <a:extLst>
              <a:ext uri="{FF2B5EF4-FFF2-40B4-BE49-F238E27FC236}">
                <a16:creationId xmlns:a16="http://schemas.microsoft.com/office/drawing/2014/main" id="{5F12BC00-3B81-126B-48D8-BF5912EDF22F}"/>
              </a:ext>
            </a:extLst>
          </p:cNvPr>
          <p:cNvSpPr>
            <a:spLocks noGrp="1"/>
          </p:cNvSpPr>
          <p:nvPr>
            <p:ph type="title"/>
          </p:nvPr>
        </p:nvSpPr>
        <p:spPr>
          <a:xfrm>
            <a:off x="1103312" y="452718"/>
            <a:ext cx="8947522" cy="1400530"/>
          </a:xfrm>
        </p:spPr>
        <p:txBody>
          <a:bodyPr anchor="ctr">
            <a:normAutofit/>
          </a:bodyPr>
          <a:lstStyle/>
          <a:p>
            <a:r>
              <a:rPr lang="en-US" b="1">
                <a:solidFill>
                  <a:srgbClr val="FFFFFF"/>
                </a:solidFill>
              </a:rPr>
              <a:t>2. Project Impact Story</a:t>
            </a:r>
            <a:endParaRPr lang="en-GB" b="1">
              <a:solidFill>
                <a:srgbClr val="FFFFFF"/>
              </a:solidFill>
            </a:endParaRPr>
          </a:p>
        </p:txBody>
      </p:sp>
      <p:sp>
        <p:nvSpPr>
          <p:cNvPr id="3" name="Content Placeholder 2">
            <a:extLst>
              <a:ext uri="{FF2B5EF4-FFF2-40B4-BE49-F238E27FC236}">
                <a16:creationId xmlns:a16="http://schemas.microsoft.com/office/drawing/2014/main" id="{83200C9C-06AC-0C56-E5E6-CC788243BDBB}"/>
              </a:ext>
            </a:extLst>
          </p:cNvPr>
          <p:cNvSpPr>
            <a:spLocks noGrp="1"/>
          </p:cNvSpPr>
          <p:nvPr>
            <p:ph idx="1"/>
          </p:nvPr>
        </p:nvSpPr>
        <p:spPr>
          <a:xfrm>
            <a:off x="1103312" y="2763520"/>
            <a:ext cx="8946541" cy="3484879"/>
          </a:xfrm>
        </p:spPr>
        <p:txBody>
          <a:bodyPr>
            <a:normAutofit/>
          </a:bodyPr>
          <a:lstStyle/>
          <a:p>
            <a:r>
              <a:rPr lang="en-US" b="1"/>
              <a:t>Why is storytelling powerful? </a:t>
            </a:r>
            <a:r>
              <a:rPr lang="en-US">
                <a:sym typeface="Wingdings" panose="05000000000000000000" pitchFamily="2" charset="2"/>
              </a:rPr>
              <a:t> It’s not just a way to share information; it creates a deeper connection by engaging emotions and making your project relatable to your audience. A compelling story builds empathy and helps people understand the importance of your work in a memorable way. </a:t>
            </a:r>
            <a:br>
              <a:rPr lang="en-US">
                <a:sym typeface="Wingdings" panose="05000000000000000000" pitchFamily="2" charset="2"/>
              </a:rPr>
            </a:br>
            <a:endParaRPr lang="en-US">
              <a:sym typeface="Wingdings" panose="05000000000000000000" pitchFamily="2" charset="2"/>
            </a:endParaRPr>
          </a:p>
          <a:p>
            <a:r>
              <a:rPr lang="en-US" b="1">
                <a:sym typeface="Wingdings" panose="05000000000000000000" pitchFamily="2" charset="2"/>
              </a:rPr>
              <a:t>How does it enhance understanding? </a:t>
            </a:r>
            <a:r>
              <a:rPr lang="en-US">
                <a:sym typeface="Wingdings" panose="05000000000000000000" pitchFamily="2" charset="2"/>
              </a:rPr>
              <a:t> Storytelling allows complex information to become easier to break down and digest. Instead of overwhelming audiences with facts, storytelling frames data in a context that’s easy to follow, creating clarity and greater impact. </a:t>
            </a:r>
            <a:endParaRPr lang="en-GB"/>
          </a:p>
        </p:txBody>
      </p:sp>
    </p:spTree>
    <p:extLst>
      <p:ext uri="{BB962C8B-B14F-4D97-AF65-F5344CB8AC3E}">
        <p14:creationId xmlns:p14="http://schemas.microsoft.com/office/powerpoint/2010/main" val="11616933"/>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18" ma:contentTypeDescription="Create a new document." ma:contentTypeScope="" ma:versionID="716918a8f20248df27e3b65355fbeb86">
  <xsd:schema xmlns:xsd="http://www.w3.org/2001/XMLSchema" xmlns:xs="http://www.w3.org/2001/XMLSchema" xmlns:p="http://schemas.microsoft.com/office/2006/metadata/properties" xmlns:ns2="0f1cb922-524b-4a63-a729-f715e5c73bc5" xmlns:ns3="8bde3967-4b29-49c8-add0-1b77de203898" xmlns:ns4="985ec44e-1bab-4c0b-9df0-6ba128686fc9" targetNamespace="http://schemas.microsoft.com/office/2006/metadata/properties" ma:root="true" ma:fieldsID="743491bf9db46030da780bb1e63e7af4" ns2:_="" ns3:_="" ns4:_="">
    <xsd:import namespace="0f1cb922-524b-4a63-a729-f715e5c73bc5"/>
    <xsd:import namespace="8bde3967-4b29-49c8-add0-1b77de203898"/>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9c435d2-68e5-4255-afc9-1fc72a902282}"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39FB5-5305-4151-9582-CBEC0E4AB251}">
  <ds:schemaRefs>
    <ds:schemaRef ds:uri="0f1cb922-524b-4a63-a729-f715e5c73bc5"/>
    <ds:schemaRef ds:uri="985ec44e-1bab-4c0b-9df0-6ba128686fc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813594D-34DD-42F3-832C-170DF741DF4A}">
  <ds:schemaRefs>
    <ds:schemaRef ds:uri="0f1cb922-524b-4a63-a729-f715e5c73bc5"/>
    <ds:schemaRef ds:uri="8bde3967-4b29-49c8-add0-1b77de203898"/>
    <ds:schemaRef ds:uri="985ec44e-1bab-4c0b-9df0-6ba128686f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D000DE-EC3F-421D-8A90-E74F0A1EDDC6}">
  <ds:schemaRefs>
    <ds:schemaRef ds:uri="http://schemas.microsoft.com/sharepoint/v3/contenttype/forms"/>
  </ds:schemaRefs>
</ds:datastoreItem>
</file>

<file path=docMetadata/LabelInfo.xml><?xml version="1.0" encoding="utf-8"?>
<clbl:labelList xmlns:clbl="http://schemas.microsoft.com/office/2020/mipLabelMetadata">
  <clbl:label id="{0f9e35db-544f-4f60-bdcc-5ea416e6dc70}" enabled="0" method="" siteId="{0f9e35db-544f-4f60-bdcc-5ea416e6dc70}" removed="1"/>
</clbl:labelList>
</file>

<file path=docProps/app.xml><?xml version="1.0" encoding="utf-8"?>
<Properties xmlns="http://schemas.openxmlformats.org/officeDocument/2006/extended-properties" xmlns:vt="http://schemas.openxmlformats.org/officeDocument/2006/docPropsVTypes">
  <Template>Ion</Template>
  <TotalTime>0</TotalTime>
  <Words>2664</Words>
  <Application>Microsoft Office PowerPoint</Application>
  <PresentationFormat>Widescreen</PresentationFormat>
  <Paragraphs>154</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Century Gothic</vt:lpstr>
      <vt:lpstr>Wingdings</vt:lpstr>
      <vt:lpstr>Wingdings 3</vt:lpstr>
      <vt:lpstr>Ion</vt:lpstr>
      <vt:lpstr>READY,  SET, COMMUNICATE</vt:lpstr>
      <vt:lpstr>Webinar Overview</vt:lpstr>
      <vt:lpstr>Key Objectives &amp; Learning Outcomes</vt:lpstr>
      <vt:lpstr>1. Target Audience Analysis</vt:lpstr>
      <vt:lpstr>Defining Your Target Audience</vt:lpstr>
      <vt:lpstr>Understanding Your Audience</vt:lpstr>
      <vt:lpstr>Choosing Communication Channels (1/2)</vt:lpstr>
      <vt:lpstr>Choosing Effective Communication Channels (2/2)</vt:lpstr>
      <vt:lpstr>2. Project Impact Story</vt:lpstr>
      <vt:lpstr>Steps to Crafting Your Story</vt:lpstr>
      <vt:lpstr>Show Impact with Examples</vt:lpstr>
      <vt:lpstr>Call to Action</vt:lpstr>
      <vt:lpstr>3. Crisis Communication Plan</vt:lpstr>
      <vt:lpstr>Core Elements of a Crisis Communication Plan</vt:lpstr>
      <vt:lpstr>Develop Key Messages</vt:lpstr>
      <vt:lpstr>Communication Timeline</vt:lpstr>
      <vt:lpstr>Monitor and Reflect </vt:lpstr>
      <vt:lpstr>4. Digital Publication Tips</vt:lpstr>
      <vt:lpstr>Keep Content Clear and Concise</vt:lpstr>
      <vt:lpstr>Design Elements for Visual Appeal</vt:lpstr>
      <vt:lpstr>Use High-Quality Images</vt:lpstr>
      <vt:lpstr>Optimize for Different Devices</vt:lpstr>
      <vt:lpstr>Include a Clear Call to Action (CTA)</vt:lpstr>
      <vt:lpstr>Before and After Publishing</vt:lpstr>
      <vt:lpstr>5. Create Your Pitch </vt:lpstr>
      <vt:lpstr>5. Create Your Pitch (continued)</vt:lpstr>
      <vt:lpstr>5. Create Your Pitch (continued)</vt:lpstr>
      <vt:lpstr>5. Create Your Pitch (continued)</vt:lpstr>
      <vt:lpstr>5. Create Your Pitch (continued)</vt:lpstr>
      <vt:lpstr>We’d love to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READY,  SET, COMMUNICATE</dc:title>
  <dc:creator>ICPDR</dc:creator>
  <cp:lastModifiedBy>Helene Masliah-Gilkarov</cp:lastModifiedBy>
  <cp:revision>1</cp:revision>
  <dcterms:created xsi:type="dcterms:W3CDTF">2024-11-13T10:09:11Z</dcterms:created>
  <dcterms:modified xsi:type="dcterms:W3CDTF">2024-11-18T21:13:24Z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y fmtid="{D5CDD505-2E9C-101B-9397-08002B2CF9AE}" pid="3" name="MediaServiceImageTags">
    <vt:lpwstr/>
  </property>
</Properties>
</file>